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43"/>
  </p:notesMasterIdLst>
  <p:sldIdLst>
    <p:sldId id="270" r:id="rId6"/>
    <p:sldId id="352" r:id="rId7"/>
    <p:sldId id="353" r:id="rId8"/>
    <p:sldId id="354"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C242"/>
    <a:srgbClr val="33CC33"/>
    <a:srgbClr val="00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83" autoAdjust="0"/>
  </p:normalViewPr>
  <p:slideViewPr>
    <p:cSldViewPr snapToGrid="0">
      <p:cViewPr varScale="1">
        <p:scale>
          <a:sx n="98" d="100"/>
          <a:sy n="98" d="100"/>
        </p:scale>
        <p:origin x="1038" y="90"/>
      </p:cViewPr>
      <p:guideLst>
        <p:guide orient="horz" pos="1392"/>
        <p:guide pos="3840"/>
      </p:guideLst>
    </p:cSldViewPr>
  </p:slideViewPr>
  <p:notesTextViewPr>
    <p:cViewPr>
      <p:scale>
        <a:sx n="1" d="1"/>
        <a:sy n="1" d="1"/>
      </p:scale>
      <p:origin x="0" y="-111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502E4-C082-4A23-A324-2BB47DEBE8A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ABB5258-3F57-4CFE-A228-ABBA9CD5F4E4}">
      <dgm:prSet/>
      <dgm:spPr/>
      <dgm:t>
        <a:bodyPr/>
        <a:lstStyle/>
        <a:p>
          <a:pPr algn="ctr" rtl="0"/>
          <a:r>
            <a:rPr lang="en-US" smtClean="0"/>
            <a:t>Chat</a:t>
          </a:r>
          <a:endParaRPr lang="en-US"/>
        </a:p>
      </dgm:t>
    </dgm:pt>
    <dgm:pt modelId="{1B5906F8-DCCD-4B25-951E-7410E6F03684}" type="parTrans" cxnId="{274DD4DC-37DD-4C87-8929-369344163D6D}">
      <dgm:prSet/>
      <dgm:spPr/>
      <dgm:t>
        <a:bodyPr/>
        <a:lstStyle/>
        <a:p>
          <a:pPr algn="ctr"/>
          <a:endParaRPr lang="en-US"/>
        </a:p>
      </dgm:t>
    </dgm:pt>
    <dgm:pt modelId="{D32F778A-97B4-4C0A-9DF4-26557DFD32C6}" type="sibTrans" cxnId="{274DD4DC-37DD-4C87-8929-369344163D6D}">
      <dgm:prSet/>
      <dgm:spPr/>
      <dgm:t>
        <a:bodyPr/>
        <a:lstStyle/>
        <a:p>
          <a:pPr algn="ctr"/>
          <a:endParaRPr lang="en-US"/>
        </a:p>
      </dgm:t>
    </dgm:pt>
    <dgm:pt modelId="{B15B0262-62AD-4B18-8615-C728A5BD21E8}">
      <dgm:prSet/>
      <dgm:spPr/>
      <dgm:t>
        <a:bodyPr/>
        <a:lstStyle/>
        <a:p>
          <a:pPr algn="ctr" rtl="0"/>
          <a:r>
            <a:rPr lang="en-US" smtClean="0"/>
            <a:t>Comments</a:t>
          </a:r>
          <a:endParaRPr lang="en-US"/>
        </a:p>
      </dgm:t>
    </dgm:pt>
    <dgm:pt modelId="{3E1F4A20-6F1D-46C4-A3BC-BA1A360941F6}" type="parTrans" cxnId="{F5B2D5E0-0CAE-47D7-98BC-0522DC6F9275}">
      <dgm:prSet/>
      <dgm:spPr/>
      <dgm:t>
        <a:bodyPr/>
        <a:lstStyle/>
        <a:p>
          <a:pPr algn="ctr"/>
          <a:endParaRPr lang="en-US"/>
        </a:p>
      </dgm:t>
    </dgm:pt>
    <dgm:pt modelId="{1D3830E2-5F2B-48E2-93B1-CC553DA5518C}" type="sibTrans" cxnId="{F5B2D5E0-0CAE-47D7-98BC-0522DC6F9275}">
      <dgm:prSet/>
      <dgm:spPr/>
      <dgm:t>
        <a:bodyPr/>
        <a:lstStyle/>
        <a:p>
          <a:pPr algn="ctr"/>
          <a:endParaRPr lang="en-US"/>
        </a:p>
      </dgm:t>
    </dgm:pt>
    <dgm:pt modelId="{B9A1D41A-969A-47A8-8B15-7D1014E0ECDB}">
      <dgm:prSet/>
      <dgm:spPr/>
      <dgm:t>
        <a:bodyPr/>
        <a:lstStyle/>
        <a:p>
          <a:pPr algn="ctr" rtl="0"/>
          <a:r>
            <a:rPr lang="en-US" smtClean="0"/>
            <a:t>Orders</a:t>
          </a:r>
          <a:endParaRPr lang="en-US"/>
        </a:p>
      </dgm:t>
    </dgm:pt>
    <dgm:pt modelId="{871C6099-2B20-4D5F-B49D-BDCD90D64F01}" type="parTrans" cxnId="{B0E3EA48-2BD2-4344-83E4-0AE479CAC78A}">
      <dgm:prSet/>
      <dgm:spPr/>
      <dgm:t>
        <a:bodyPr/>
        <a:lstStyle/>
        <a:p>
          <a:pPr algn="ctr"/>
          <a:endParaRPr lang="en-US"/>
        </a:p>
      </dgm:t>
    </dgm:pt>
    <dgm:pt modelId="{93E2B696-8ED5-4E3A-BCC4-EA3BC12D7508}" type="sibTrans" cxnId="{B0E3EA48-2BD2-4344-83E4-0AE479CAC78A}">
      <dgm:prSet/>
      <dgm:spPr/>
      <dgm:t>
        <a:bodyPr/>
        <a:lstStyle/>
        <a:p>
          <a:pPr algn="ctr"/>
          <a:endParaRPr lang="en-US"/>
        </a:p>
      </dgm:t>
    </dgm:pt>
    <dgm:pt modelId="{738CD00C-4884-4301-883A-E688340E7853}">
      <dgm:prSet/>
      <dgm:spPr/>
      <dgm:t>
        <a:bodyPr/>
        <a:lstStyle/>
        <a:p>
          <a:pPr algn="ctr" rtl="0"/>
          <a:r>
            <a:rPr lang="en-US" smtClean="0"/>
            <a:t>Gaming</a:t>
          </a:r>
          <a:endParaRPr lang="en-US"/>
        </a:p>
      </dgm:t>
    </dgm:pt>
    <dgm:pt modelId="{9C06E3B7-A8D6-49C8-8955-2FB907A2F875}" type="parTrans" cxnId="{3198885B-63F8-4B59-B704-31D5E21F3C52}">
      <dgm:prSet/>
      <dgm:spPr/>
      <dgm:t>
        <a:bodyPr/>
        <a:lstStyle/>
        <a:p>
          <a:pPr algn="ctr"/>
          <a:endParaRPr lang="en-US"/>
        </a:p>
      </dgm:t>
    </dgm:pt>
    <dgm:pt modelId="{A27E61FF-6A8E-463F-8F53-0AC9C466FF3D}" type="sibTrans" cxnId="{3198885B-63F8-4B59-B704-31D5E21F3C52}">
      <dgm:prSet/>
      <dgm:spPr/>
      <dgm:t>
        <a:bodyPr/>
        <a:lstStyle/>
        <a:p>
          <a:pPr algn="ctr"/>
          <a:endParaRPr lang="en-US"/>
        </a:p>
      </dgm:t>
    </dgm:pt>
    <dgm:pt modelId="{EA33D5F1-171C-465E-9FC4-48D9E2DFA9D7}">
      <dgm:prSet/>
      <dgm:spPr/>
      <dgm:t>
        <a:bodyPr/>
        <a:lstStyle/>
        <a:p>
          <a:pPr algn="ctr" rtl="0"/>
          <a:r>
            <a:rPr lang="en-US" smtClean="0"/>
            <a:t>Weather</a:t>
          </a:r>
          <a:endParaRPr lang="en-US"/>
        </a:p>
      </dgm:t>
    </dgm:pt>
    <dgm:pt modelId="{EA93E247-0623-41B1-832F-68E95C81D28C}" type="parTrans" cxnId="{03A96C47-DD51-432E-85ED-497E97C3D502}">
      <dgm:prSet/>
      <dgm:spPr/>
      <dgm:t>
        <a:bodyPr/>
        <a:lstStyle/>
        <a:p>
          <a:pPr algn="ctr"/>
          <a:endParaRPr lang="en-US"/>
        </a:p>
      </dgm:t>
    </dgm:pt>
    <dgm:pt modelId="{7EA59057-8590-4D52-8CA6-40717B366169}" type="sibTrans" cxnId="{03A96C47-DD51-432E-85ED-497E97C3D502}">
      <dgm:prSet/>
      <dgm:spPr/>
      <dgm:t>
        <a:bodyPr/>
        <a:lstStyle/>
        <a:p>
          <a:pPr algn="ctr"/>
          <a:endParaRPr lang="en-US"/>
        </a:p>
      </dgm:t>
    </dgm:pt>
    <dgm:pt modelId="{5343EF9A-AB07-4B83-B70B-B644DDB89CD5}">
      <dgm:prSet/>
      <dgm:spPr/>
      <dgm:t>
        <a:bodyPr/>
        <a:lstStyle/>
        <a:p>
          <a:pPr algn="ctr" rtl="0"/>
          <a:r>
            <a:rPr lang="en-US" smtClean="0"/>
            <a:t>Application Flow</a:t>
          </a:r>
          <a:endParaRPr lang="en-US"/>
        </a:p>
      </dgm:t>
    </dgm:pt>
    <dgm:pt modelId="{6FFA0FD9-2C35-41B0-9A9E-E004B10C4A1C}" type="parTrans" cxnId="{0CA8900F-FEC4-44B8-8387-573951BD0C60}">
      <dgm:prSet/>
      <dgm:spPr/>
      <dgm:t>
        <a:bodyPr/>
        <a:lstStyle/>
        <a:p>
          <a:pPr algn="ctr"/>
          <a:endParaRPr lang="en-US"/>
        </a:p>
      </dgm:t>
    </dgm:pt>
    <dgm:pt modelId="{C9873E45-341E-4665-8E43-CEF4A4C0CAD7}" type="sibTrans" cxnId="{0CA8900F-FEC4-44B8-8387-573951BD0C60}">
      <dgm:prSet/>
      <dgm:spPr/>
      <dgm:t>
        <a:bodyPr/>
        <a:lstStyle/>
        <a:p>
          <a:pPr algn="ctr"/>
          <a:endParaRPr lang="en-US"/>
        </a:p>
      </dgm:t>
    </dgm:pt>
    <dgm:pt modelId="{719D3803-A854-410B-AE76-F8A14CF15B4D}">
      <dgm:prSet/>
      <dgm:spPr/>
      <dgm:t>
        <a:bodyPr/>
        <a:lstStyle/>
        <a:p>
          <a:pPr algn="ctr" rtl="0"/>
          <a:r>
            <a:rPr lang="en-US" smtClean="0"/>
            <a:t>Key Watching </a:t>
          </a:r>
          <a:r>
            <a:rPr lang="en-US" smtClean="0">
              <a:sym typeface="Wingdings" panose="00000500000000000000" pitchFamily="2" charset="2"/>
            </a:rPr>
            <a:t></a:t>
          </a:r>
          <a:endParaRPr lang="en-US"/>
        </a:p>
      </dgm:t>
    </dgm:pt>
    <dgm:pt modelId="{9F391906-45E7-4817-9D8A-4DE3A7E4D98D}" type="parTrans" cxnId="{9F02ABAC-60D3-46A8-A895-C082FB0660E4}">
      <dgm:prSet/>
      <dgm:spPr/>
      <dgm:t>
        <a:bodyPr/>
        <a:lstStyle/>
        <a:p>
          <a:pPr algn="ctr"/>
          <a:endParaRPr lang="en-US"/>
        </a:p>
      </dgm:t>
    </dgm:pt>
    <dgm:pt modelId="{691897F1-7AA0-400B-BF0F-BB7C5A546F92}" type="sibTrans" cxnId="{9F02ABAC-60D3-46A8-A895-C082FB0660E4}">
      <dgm:prSet/>
      <dgm:spPr/>
      <dgm:t>
        <a:bodyPr/>
        <a:lstStyle/>
        <a:p>
          <a:pPr algn="ctr"/>
          <a:endParaRPr lang="en-US"/>
        </a:p>
      </dgm:t>
    </dgm:pt>
    <dgm:pt modelId="{53B5B006-384F-4E07-96B0-C705B3138177}" type="pres">
      <dgm:prSet presAssocID="{1C6502E4-C082-4A23-A324-2BB47DEBE8A1}" presName="linear" presStyleCnt="0">
        <dgm:presLayoutVars>
          <dgm:animLvl val="lvl"/>
          <dgm:resizeHandles val="exact"/>
        </dgm:presLayoutVars>
      </dgm:prSet>
      <dgm:spPr/>
      <dgm:t>
        <a:bodyPr/>
        <a:lstStyle/>
        <a:p>
          <a:endParaRPr lang="en-US"/>
        </a:p>
      </dgm:t>
    </dgm:pt>
    <dgm:pt modelId="{F8188423-7F01-4973-8783-8AD904EA861C}" type="pres">
      <dgm:prSet presAssocID="{EABB5258-3F57-4CFE-A228-ABBA9CD5F4E4}" presName="parentText" presStyleLbl="node1" presStyleIdx="0" presStyleCnt="7">
        <dgm:presLayoutVars>
          <dgm:chMax val="0"/>
          <dgm:bulletEnabled val="1"/>
        </dgm:presLayoutVars>
      </dgm:prSet>
      <dgm:spPr/>
      <dgm:t>
        <a:bodyPr/>
        <a:lstStyle/>
        <a:p>
          <a:endParaRPr lang="en-US"/>
        </a:p>
      </dgm:t>
    </dgm:pt>
    <dgm:pt modelId="{AD410583-AE50-4292-86B5-302F0C3A0CA2}" type="pres">
      <dgm:prSet presAssocID="{D32F778A-97B4-4C0A-9DF4-26557DFD32C6}" presName="spacer" presStyleCnt="0"/>
      <dgm:spPr/>
    </dgm:pt>
    <dgm:pt modelId="{3B6D868B-A857-49E5-9780-2C7DB671A1B2}" type="pres">
      <dgm:prSet presAssocID="{B15B0262-62AD-4B18-8615-C728A5BD21E8}" presName="parentText" presStyleLbl="node1" presStyleIdx="1" presStyleCnt="7">
        <dgm:presLayoutVars>
          <dgm:chMax val="0"/>
          <dgm:bulletEnabled val="1"/>
        </dgm:presLayoutVars>
      </dgm:prSet>
      <dgm:spPr/>
      <dgm:t>
        <a:bodyPr/>
        <a:lstStyle/>
        <a:p>
          <a:endParaRPr lang="en-US"/>
        </a:p>
      </dgm:t>
    </dgm:pt>
    <dgm:pt modelId="{043996B1-0EE2-4443-97EA-8492A68FEF7E}" type="pres">
      <dgm:prSet presAssocID="{1D3830E2-5F2B-48E2-93B1-CC553DA5518C}" presName="spacer" presStyleCnt="0"/>
      <dgm:spPr/>
    </dgm:pt>
    <dgm:pt modelId="{A4A0ED59-A54B-4D13-8532-E45DD5231B54}" type="pres">
      <dgm:prSet presAssocID="{B9A1D41A-969A-47A8-8B15-7D1014E0ECDB}" presName="parentText" presStyleLbl="node1" presStyleIdx="2" presStyleCnt="7">
        <dgm:presLayoutVars>
          <dgm:chMax val="0"/>
          <dgm:bulletEnabled val="1"/>
        </dgm:presLayoutVars>
      </dgm:prSet>
      <dgm:spPr/>
      <dgm:t>
        <a:bodyPr/>
        <a:lstStyle/>
        <a:p>
          <a:endParaRPr lang="en-US"/>
        </a:p>
      </dgm:t>
    </dgm:pt>
    <dgm:pt modelId="{FED3A865-40AA-49BF-BC5E-6D562E3992E6}" type="pres">
      <dgm:prSet presAssocID="{93E2B696-8ED5-4E3A-BCC4-EA3BC12D7508}" presName="spacer" presStyleCnt="0"/>
      <dgm:spPr/>
    </dgm:pt>
    <dgm:pt modelId="{E922BB74-6BCE-4481-93DF-9E28C91F9D97}" type="pres">
      <dgm:prSet presAssocID="{738CD00C-4884-4301-883A-E688340E7853}" presName="parentText" presStyleLbl="node1" presStyleIdx="3" presStyleCnt="7">
        <dgm:presLayoutVars>
          <dgm:chMax val="0"/>
          <dgm:bulletEnabled val="1"/>
        </dgm:presLayoutVars>
      </dgm:prSet>
      <dgm:spPr/>
      <dgm:t>
        <a:bodyPr/>
        <a:lstStyle/>
        <a:p>
          <a:endParaRPr lang="en-US"/>
        </a:p>
      </dgm:t>
    </dgm:pt>
    <dgm:pt modelId="{913D0360-EAC3-479D-A013-6A29C19680B1}" type="pres">
      <dgm:prSet presAssocID="{A27E61FF-6A8E-463F-8F53-0AC9C466FF3D}" presName="spacer" presStyleCnt="0"/>
      <dgm:spPr/>
    </dgm:pt>
    <dgm:pt modelId="{5F9C8B05-87F3-41EF-8CA1-6FFE256A4891}" type="pres">
      <dgm:prSet presAssocID="{EA33D5F1-171C-465E-9FC4-48D9E2DFA9D7}" presName="parentText" presStyleLbl="node1" presStyleIdx="4" presStyleCnt="7">
        <dgm:presLayoutVars>
          <dgm:chMax val="0"/>
          <dgm:bulletEnabled val="1"/>
        </dgm:presLayoutVars>
      </dgm:prSet>
      <dgm:spPr/>
      <dgm:t>
        <a:bodyPr/>
        <a:lstStyle/>
        <a:p>
          <a:endParaRPr lang="en-US"/>
        </a:p>
      </dgm:t>
    </dgm:pt>
    <dgm:pt modelId="{2EFC4A74-CA86-4BC4-A593-046FF97E9D41}" type="pres">
      <dgm:prSet presAssocID="{7EA59057-8590-4D52-8CA6-40717B366169}" presName="spacer" presStyleCnt="0"/>
      <dgm:spPr/>
    </dgm:pt>
    <dgm:pt modelId="{77001AEC-889D-4551-8AAE-FC98078E275B}" type="pres">
      <dgm:prSet presAssocID="{5343EF9A-AB07-4B83-B70B-B644DDB89CD5}" presName="parentText" presStyleLbl="node1" presStyleIdx="5" presStyleCnt="7">
        <dgm:presLayoutVars>
          <dgm:chMax val="0"/>
          <dgm:bulletEnabled val="1"/>
        </dgm:presLayoutVars>
      </dgm:prSet>
      <dgm:spPr/>
      <dgm:t>
        <a:bodyPr/>
        <a:lstStyle/>
        <a:p>
          <a:endParaRPr lang="en-US"/>
        </a:p>
      </dgm:t>
    </dgm:pt>
    <dgm:pt modelId="{016F3C33-6AEB-4BFC-AFC7-A7D641640C1B}" type="pres">
      <dgm:prSet presAssocID="{C9873E45-341E-4665-8E43-CEF4A4C0CAD7}" presName="spacer" presStyleCnt="0"/>
      <dgm:spPr/>
    </dgm:pt>
    <dgm:pt modelId="{9C348ED7-4226-48E5-8206-BB157E004B16}" type="pres">
      <dgm:prSet presAssocID="{719D3803-A854-410B-AE76-F8A14CF15B4D}" presName="parentText" presStyleLbl="node1" presStyleIdx="6" presStyleCnt="7">
        <dgm:presLayoutVars>
          <dgm:chMax val="0"/>
          <dgm:bulletEnabled val="1"/>
        </dgm:presLayoutVars>
      </dgm:prSet>
      <dgm:spPr/>
      <dgm:t>
        <a:bodyPr/>
        <a:lstStyle/>
        <a:p>
          <a:endParaRPr lang="en-US"/>
        </a:p>
      </dgm:t>
    </dgm:pt>
  </dgm:ptLst>
  <dgm:cxnLst>
    <dgm:cxn modelId="{0CA8900F-FEC4-44B8-8387-573951BD0C60}" srcId="{1C6502E4-C082-4A23-A324-2BB47DEBE8A1}" destId="{5343EF9A-AB07-4B83-B70B-B644DDB89CD5}" srcOrd="5" destOrd="0" parTransId="{6FFA0FD9-2C35-41B0-9A9E-E004B10C4A1C}" sibTransId="{C9873E45-341E-4665-8E43-CEF4A4C0CAD7}"/>
    <dgm:cxn modelId="{92174CC9-8E4F-4A04-8FB5-A292C8A9316A}" type="presOf" srcId="{5343EF9A-AB07-4B83-B70B-B644DDB89CD5}" destId="{77001AEC-889D-4551-8AAE-FC98078E275B}" srcOrd="0" destOrd="0" presId="urn:microsoft.com/office/officeart/2005/8/layout/vList2"/>
    <dgm:cxn modelId="{93662A29-BD47-4C59-91E1-FCC6758CB7AC}" type="presOf" srcId="{B9A1D41A-969A-47A8-8B15-7D1014E0ECDB}" destId="{A4A0ED59-A54B-4D13-8532-E45DD5231B54}" srcOrd="0" destOrd="0" presId="urn:microsoft.com/office/officeart/2005/8/layout/vList2"/>
    <dgm:cxn modelId="{B0E3EA48-2BD2-4344-83E4-0AE479CAC78A}" srcId="{1C6502E4-C082-4A23-A324-2BB47DEBE8A1}" destId="{B9A1D41A-969A-47A8-8B15-7D1014E0ECDB}" srcOrd="2" destOrd="0" parTransId="{871C6099-2B20-4D5F-B49D-BDCD90D64F01}" sibTransId="{93E2B696-8ED5-4E3A-BCC4-EA3BC12D7508}"/>
    <dgm:cxn modelId="{274DD4DC-37DD-4C87-8929-369344163D6D}" srcId="{1C6502E4-C082-4A23-A324-2BB47DEBE8A1}" destId="{EABB5258-3F57-4CFE-A228-ABBA9CD5F4E4}" srcOrd="0" destOrd="0" parTransId="{1B5906F8-DCCD-4B25-951E-7410E6F03684}" sibTransId="{D32F778A-97B4-4C0A-9DF4-26557DFD32C6}"/>
    <dgm:cxn modelId="{992AEBCD-E4CC-4279-9F11-3851172D593C}" type="presOf" srcId="{B15B0262-62AD-4B18-8615-C728A5BD21E8}" destId="{3B6D868B-A857-49E5-9780-2C7DB671A1B2}" srcOrd="0" destOrd="0" presId="urn:microsoft.com/office/officeart/2005/8/layout/vList2"/>
    <dgm:cxn modelId="{F5B2D5E0-0CAE-47D7-98BC-0522DC6F9275}" srcId="{1C6502E4-C082-4A23-A324-2BB47DEBE8A1}" destId="{B15B0262-62AD-4B18-8615-C728A5BD21E8}" srcOrd="1" destOrd="0" parTransId="{3E1F4A20-6F1D-46C4-A3BC-BA1A360941F6}" sibTransId="{1D3830E2-5F2B-48E2-93B1-CC553DA5518C}"/>
    <dgm:cxn modelId="{9F02ABAC-60D3-46A8-A895-C082FB0660E4}" srcId="{1C6502E4-C082-4A23-A324-2BB47DEBE8A1}" destId="{719D3803-A854-410B-AE76-F8A14CF15B4D}" srcOrd="6" destOrd="0" parTransId="{9F391906-45E7-4817-9D8A-4DE3A7E4D98D}" sibTransId="{691897F1-7AA0-400B-BF0F-BB7C5A546F92}"/>
    <dgm:cxn modelId="{210D6DF6-ABDA-4AD2-9128-86662290F12F}" type="presOf" srcId="{1C6502E4-C082-4A23-A324-2BB47DEBE8A1}" destId="{53B5B006-384F-4E07-96B0-C705B3138177}" srcOrd="0" destOrd="0" presId="urn:microsoft.com/office/officeart/2005/8/layout/vList2"/>
    <dgm:cxn modelId="{624FFB0C-CAA1-4ABA-8261-7EA177830A21}" type="presOf" srcId="{719D3803-A854-410B-AE76-F8A14CF15B4D}" destId="{9C348ED7-4226-48E5-8206-BB157E004B16}" srcOrd="0" destOrd="0" presId="urn:microsoft.com/office/officeart/2005/8/layout/vList2"/>
    <dgm:cxn modelId="{03A96C47-DD51-432E-85ED-497E97C3D502}" srcId="{1C6502E4-C082-4A23-A324-2BB47DEBE8A1}" destId="{EA33D5F1-171C-465E-9FC4-48D9E2DFA9D7}" srcOrd="4" destOrd="0" parTransId="{EA93E247-0623-41B1-832F-68E95C81D28C}" sibTransId="{7EA59057-8590-4D52-8CA6-40717B366169}"/>
    <dgm:cxn modelId="{3198885B-63F8-4B59-B704-31D5E21F3C52}" srcId="{1C6502E4-C082-4A23-A324-2BB47DEBE8A1}" destId="{738CD00C-4884-4301-883A-E688340E7853}" srcOrd="3" destOrd="0" parTransId="{9C06E3B7-A8D6-49C8-8955-2FB907A2F875}" sibTransId="{A27E61FF-6A8E-463F-8F53-0AC9C466FF3D}"/>
    <dgm:cxn modelId="{10234EB3-8CFF-4EBE-AFF5-8269D76E5B85}" type="presOf" srcId="{EA33D5F1-171C-465E-9FC4-48D9E2DFA9D7}" destId="{5F9C8B05-87F3-41EF-8CA1-6FFE256A4891}" srcOrd="0" destOrd="0" presId="urn:microsoft.com/office/officeart/2005/8/layout/vList2"/>
    <dgm:cxn modelId="{902F0514-6650-40C8-A5C3-E25802116BBC}" type="presOf" srcId="{738CD00C-4884-4301-883A-E688340E7853}" destId="{E922BB74-6BCE-4481-93DF-9E28C91F9D97}" srcOrd="0" destOrd="0" presId="urn:microsoft.com/office/officeart/2005/8/layout/vList2"/>
    <dgm:cxn modelId="{C02D58EB-511F-4BF2-B183-36BC8F94A08D}" type="presOf" srcId="{EABB5258-3F57-4CFE-A228-ABBA9CD5F4E4}" destId="{F8188423-7F01-4973-8783-8AD904EA861C}" srcOrd="0" destOrd="0" presId="urn:microsoft.com/office/officeart/2005/8/layout/vList2"/>
    <dgm:cxn modelId="{E4ACE1D4-8C74-40D9-AB55-55F46CAEECC5}" type="presParOf" srcId="{53B5B006-384F-4E07-96B0-C705B3138177}" destId="{F8188423-7F01-4973-8783-8AD904EA861C}" srcOrd="0" destOrd="0" presId="urn:microsoft.com/office/officeart/2005/8/layout/vList2"/>
    <dgm:cxn modelId="{AA0C6BC7-2DA1-4B55-99D3-CE42F2DB7B79}" type="presParOf" srcId="{53B5B006-384F-4E07-96B0-C705B3138177}" destId="{AD410583-AE50-4292-86B5-302F0C3A0CA2}" srcOrd="1" destOrd="0" presId="urn:microsoft.com/office/officeart/2005/8/layout/vList2"/>
    <dgm:cxn modelId="{05516E08-FA9B-46F2-9F44-3041592AE75E}" type="presParOf" srcId="{53B5B006-384F-4E07-96B0-C705B3138177}" destId="{3B6D868B-A857-49E5-9780-2C7DB671A1B2}" srcOrd="2" destOrd="0" presId="urn:microsoft.com/office/officeart/2005/8/layout/vList2"/>
    <dgm:cxn modelId="{ACFC7CBE-1A22-4B0F-B282-517E4709F764}" type="presParOf" srcId="{53B5B006-384F-4E07-96B0-C705B3138177}" destId="{043996B1-0EE2-4443-97EA-8492A68FEF7E}" srcOrd="3" destOrd="0" presId="urn:microsoft.com/office/officeart/2005/8/layout/vList2"/>
    <dgm:cxn modelId="{B8D22C3A-08C2-422A-85E4-C9DD27FFB64A}" type="presParOf" srcId="{53B5B006-384F-4E07-96B0-C705B3138177}" destId="{A4A0ED59-A54B-4D13-8532-E45DD5231B54}" srcOrd="4" destOrd="0" presId="urn:microsoft.com/office/officeart/2005/8/layout/vList2"/>
    <dgm:cxn modelId="{F3C898DC-B4EA-4DDF-B467-19F477F0A9BF}" type="presParOf" srcId="{53B5B006-384F-4E07-96B0-C705B3138177}" destId="{FED3A865-40AA-49BF-BC5E-6D562E3992E6}" srcOrd="5" destOrd="0" presId="urn:microsoft.com/office/officeart/2005/8/layout/vList2"/>
    <dgm:cxn modelId="{660E078F-3FC8-4890-8A6C-F4BFC5AC103C}" type="presParOf" srcId="{53B5B006-384F-4E07-96B0-C705B3138177}" destId="{E922BB74-6BCE-4481-93DF-9E28C91F9D97}" srcOrd="6" destOrd="0" presId="urn:microsoft.com/office/officeart/2005/8/layout/vList2"/>
    <dgm:cxn modelId="{C858E79A-698F-4A9F-B874-4D49E639C53A}" type="presParOf" srcId="{53B5B006-384F-4E07-96B0-C705B3138177}" destId="{913D0360-EAC3-479D-A013-6A29C19680B1}" srcOrd="7" destOrd="0" presId="urn:microsoft.com/office/officeart/2005/8/layout/vList2"/>
    <dgm:cxn modelId="{9D6E2869-B09E-4616-928E-CA6250F6F226}" type="presParOf" srcId="{53B5B006-384F-4E07-96B0-C705B3138177}" destId="{5F9C8B05-87F3-41EF-8CA1-6FFE256A4891}" srcOrd="8" destOrd="0" presId="urn:microsoft.com/office/officeart/2005/8/layout/vList2"/>
    <dgm:cxn modelId="{5396243E-6325-4DB1-A289-DC205DEBFDF9}" type="presParOf" srcId="{53B5B006-384F-4E07-96B0-C705B3138177}" destId="{2EFC4A74-CA86-4BC4-A593-046FF97E9D41}" srcOrd="9" destOrd="0" presId="urn:microsoft.com/office/officeart/2005/8/layout/vList2"/>
    <dgm:cxn modelId="{8FFED80F-4865-4AE3-901E-57CAB87BBD6A}" type="presParOf" srcId="{53B5B006-384F-4E07-96B0-C705B3138177}" destId="{77001AEC-889D-4551-8AAE-FC98078E275B}" srcOrd="10" destOrd="0" presId="urn:microsoft.com/office/officeart/2005/8/layout/vList2"/>
    <dgm:cxn modelId="{A01BA8DE-E8CC-495E-84A4-F10C27F9BB6C}" type="presParOf" srcId="{53B5B006-384F-4E07-96B0-C705B3138177}" destId="{016F3C33-6AEB-4BFC-AFC7-A7D641640C1B}" srcOrd="11" destOrd="0" presId="urn:microsoft.com/office/officeart/2005/8/layout/vList2"/>
    <dgm:cxn modelId="{3105F18B-2D4A-4902-B9E1-BF49A2CE1E99}" type="presParOf" srcId="{53B5B006-384F-4E07-96B0-C705B3138177}" destId="{9C348ED7-4226-48E5-8206-BB157E004B16}"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88423-7F01-4973-8783-8AD904EA861C}">
      <dsp:nvSpPr>
        <dsp:cNvPr id="0" name=""/>
        <dsp:cNvSpPr/>
      </dsp:nvSpPr>
      <dsp:spPr>
        <a:xfrm>
          <a:off x="0" y="21248"/>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Chat</a:t>
          </a:r>
          <a:endParaRPr lang="en-US" sz="1800" kern="1200"/>
        </a:p>
      </dsp:txBody>
      <dsp:txXfrm>
        <a:off x="21204" y="42452"/>
        <a:ext cx="4343656" cy="391954"/>
      </dsp:txXfrm>
    </dsp:sp>
    <dsp:sp modelId="{3B6D868B-A857-49E5-9780-2C7DB671A1B2}">
      <dsp:nvSpPr>
        <dsp:cNvPr id="0" name=""/>
        <dsp:cNvSpPr/>
      </dsp:nvSpPr>
      <dsp:spPr>
        <a:xfrm>
          <a:off x="0" y="507451"/>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Comments</a:t>
          </a:r>
          <a:endParaRPr lang="en-US" sz="1800" kern="1200"/>
        </a:p>
      </dsp:txBody>
      <dsp:txXfrm>
        <a:off x="21204" y="528655"/>
        <a:ext cx="4343656" cy="391954"/>
      </dsp:txXfrm>
    </dsp:sp>
    <dsp:sp modelId="{A4A0ED59-A54B-4D13-8532-E45DD5231B54}">
      <dsp:nvSpPr>
        <dsp:cNvPr id="0" name=""/>
        <dsp:cNvSpPr/>
      </dsp:nvSpPr>
      <dsp:spPr>
        <a:xfrm>
          <a:off x="0" y="993653"/>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Orders</a:t>
          </a:r>
          <a:endParaRPr lang="en-US" sz="1800" kern="1200"/>
        </a:p>
      </dsp:txBody>
      <dsp:txXfrm>
        <a:off x="21204" y="1014857"/>
        <a:ext cx="4343656" cy="391954"/>
      </dsp:txXfrm>
    </dsp:sp>
    <dsp:sp modelId="{E922BB74-6BCE-4481-93DF-9E28C91F9D97}">
      <dsp:nvSpPr>
        <dsp:cNvPr id="0" name=""/>
        <dsp:cNvSpPr/>
      </dsp:nvSpPr>
      <dsp:spPr>
        <a:xfrm>
          <a:off x="0" y="1479856"/>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Gaming</a:t>
          </a:r>
          <a:endParaRPr lang="en-US" sz="1800" kern="1200"/>
        </a:p>
      </dsp:txBody>
      <dsp:txXfrm>
        <a:off x="21204" y="1501060"/>
        <a:ext cx="4343656" cy="391954"/>
      </dsp:txXfrm>
    </dsp:sp>
    <dsp:sp modelId="{5F9C8B05-87F3-41EF-8CA1-6FFE256A4891}">
      <dsp:nvSpPr>
        <dsp:cNvPr id="0" name=""/>
        <dsp:cNvSpPr/>
      </dsp:nvSpPr>
      <dsp:spPr>
        <a:xfrm>
          <a:off x="0" y="1966058"/>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Weather</a:t>
          </a:r>
          <a:endParaRPr lang="en-US" sz="1800" kern="1200"/>
        </a:p>
      </dsp:txBody>
      <dsp:txXfrm>
        <a:off x="21204" y="1987262"/>
        <a:ext cx="4343656" cy="391954"/>
      </dsp:txXfrm>
    </dsp:sp>
    <dsp:sp modelId="{77001AEC-889D-4551-8AAE-FC98078E275B}">
      <dsp:nvSpPr>
        <dsp:cNvPr id="0" name=""/>
        <dsp:cNvSpPr/>
      </dsp:nvSpPr>
      <dsp:spPr>
        <a:xfrm>
          <a:off x="0" y="2452261"/>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Application Flow</a:t>
          </a:r>
          <a:endParaRPr lang="en-US" sz="1800" kern="1200"/>
        </a:p>
      </dsp:txBody>
      <dsp:txXfrm>
        <a:off x="21204" y="2473465"/>
        <a:ext cx="4343656" cy="391954"/>
      </dsp:txXfrm>
    </dsp:sp>
    <dsp:sp modelId="{9C348ED7-4226-48E5-8206-BB157E004B16}">
      <dsp:nvSpPr>
        <dsp:cNvPr id="0" name=""/>
        <dsp:cNvSpPr/>
      </dsp:nvSpPr>
      <dsp:spPr>
        <a:xfrm>
          <a:off x="0" y="2938463"/>
          <a:ext cx="4386064" cy="4343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Key Watching </a:t>
          </a:r>
          <a:r>
            <a:rPr lang="en-US" sz="1800" kern="1200" smtClean="0">
              <a:sym typeface="Wingdings" panose="00000500000000000000" pitchFamily="2" charset="2"/>
            </a:rPr>
            <a:t></a:t>
          </a:r>
          <a:endParaRPr lang="en-US" sz="1800" kern="1200"/>
        </a:p>
      </dsp:txBody>
      <dsp:txXfrm>
        <a:off x="21204" y="2959667"/>
        <a:ext cx="4343656" cy="3919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ECE5BDF-9B7E-3646-B6C9-FC2C3E116129}" type="datetimeFigureOut">
              <a:rPr lang="en-US" smtClean="0"/>
              <a:t>6/27/2017</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your system doesn’t have the CORDIA NEW font, please use “Title</a:t>
            </a:r>
            <a:r>
              <a:rPr lang="en-US" baseline="0"/>
              <a:t> Slide (Alt)”</a:t>
            </a:r>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Instead, let’s react to</a:t>
            </a:r>
            <a:r>
              <a:rPr lang="en-US" baseline="0" dirty="0" smtClean="0"/>
              <a:t> the changes in price.</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8686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Side note: keep in mind, stock trading is not like what this</a:t>
            </a:r>
            <a:r>
              <a:rPr lang="en-US" baseline="0" dirty="0" smtClean="0"/>
              <a:t> picture shows. That’s very old school!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5695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volume</a:t>
            </a:r>
            <a:r>
              <a:rPr lang="en-US" baseline="0" dirty="0" smtClean="0"/>
              <a:t> and speed has increased dramatically.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1358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Reactive Extensions (or </a:t>
            </a:r>
            <a:r>
              <a:rPr lang="en-US" dirty="0" err="1" smtClean="0"/>
              <a:t>ReactiveX</a:t>
            </a:r>
            <a:r>
              <a:rPr lang="en-US" dirty="0" smtClean="0"/>
              <a:t>) is an</a:t>
            </a:r>
            <a:r>
              <a:rPr lang="en-US" baseline="0" dirty="0" smtClean="0"/>
              <a:t> API that makes reactive programming easy (or at least easier).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380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There’s a lot of implementations</a:t>
            </a:r>
            <a:r>
              <a:rPr lang="en-US" baseline="0" dirty="0" smtClean="0"/>
              <a:t> of Reactive Extensions, but we’ll be focusing on C#/.NET.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799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Rx is based on two key interfaces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2387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’s so awesome about Rx is that it makes </a:t>
            </a:r>
            <a:r>
              <a:rPr lang="en-US" baseline="0" dirty="0" err="1" smtClean="0"/>
              <a:t>async</a:t>
            </a:r>
            <a:r>
              <a:rPr lang="en-US" baseline="0" dirty="0" smtClean="0"/>
              <a:t> streams </a:t>
            </a:r>
            <a:r>
              <a:rPr lang="en-US" baseline="0" dirty="0" err="1" smtClean="0"/>
              <a:t>composable</a:t>
            </a:r>
            <a:r>
              <a:rPr lang="en-US" baseline="0" dirty="0" smtClean="0"/>
              <a:t>. That is, you can write code to handle these streams just like you would with collections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3204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I only cared about even numbers. I could use a Where() clause….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892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only wanted the first three values.</a:t>
            </a:r>
            <a:r>
              <a:rPr lang="en-US" baseline="0" dirty="0" smtClean="0"/>
              <a:t> Take()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6179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wanted to delay the production of these values. Delay()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176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reactive programming?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0939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want to know when something hasn’t happened in</a:t>
            </a:r>
            <a:r>
              <a:rPr lang="en-US" baseline="0" dirty="0" smtClean="0"/>
              <a:t> a while. Throttle()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9492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log some keys and see how we</a:t>
            </a:r>
            <a:r>
              <a:rPr lang="en-US" baseline="0" dirty="0" smtClean="0"/>
              <a:t> can handle that with Rx.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830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know how to handle reactive data, let’s see how we can do this on the internet. The internet is a great source of reactive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4896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number of examples where you could use notifications. And if you’re evil,</a:t>
            </a:r>
            <a:r>
              <a:rPr lang="en-US" baseline="0" dirty="0" smtClean="0"/>
              <a:t> you can use a </a:t>
            </a:r>
            <a:r>
              <a:rPr lang="en-US" baseline="0" dirty="0" err="1" smtClean="0"/>
              <a:t>keylogger</a:t>
            </a:r>
            <a:r>
              <a:rPr lang="en-US" baseline="0" dirty="0" smtClean="0"/>
              <a:t> to listen to messages!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563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645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way, if you think this isn’t a “performant” way to write applications,</a:t>
            </a:r>
            <a:r>
              <a:rPr lang="en-US" baseline="0" dirty="0" smtClean="0"/>
              <a:t> keep in mind that </a:t>
            </a:r>
            <a:r>
              <a:rPr lang="en-US" baseline="0" dirty="0" err="1" smtClean="0"/>
              <a:t>StackExchange</a:t>
            </a:r>
            <a:r>
              <a:rPr lang="en-US" baseline="0" dirty="0" smtClean="0"/>
              <a:t> does 600,000 sustained connections, 15,000 per second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127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you pull this communication off? SignalR is a good choice to do this in .NET</a:t>
            </a:r>
            <a:r>
              <a:rPr lang="en-US" baseline="0" dirty="0" smtClean="0"/>
              <a:t> and web applications. You can host SignalR wherever you want, and push messages to clients that are listening. Note, you can use </a:t>
            </a:r>
            <a:r>
              <a:rPr lang="en-US" baseline="0" dirty="0" err="1" smtClean="0"/>
              <a:t>WebSockets</a:t>
            </a:r>
            <a:r>
              <a:rPr lang="en-US" baseline="0" dirty="0" smtClean="0"/>
              <a:t> in .NET directly if you’d like: https://msdn.microsoft.com/en-us/library/system.net.websockets(v=vs.110).aspx.</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1905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SignalR</a:t>
            </a:r>
            <a:r>
              <a:rPr lang="en-US" baseline="0" dirty="0" smtClean="0"/>
              <a:t> employs a number of fallback strategies to do notifications – keep in mind </a:t>
            </a:r>
            <a:r>
              <a:rPr lang="en-US" baseline="0" dirty="0" err="1" smtClean="0"/>
              <a:t>WebSockets</a:t>
            </a:r>
            <a:r>
              <a:rPr lang="en-US" baseline="0" dirty="0" smtClean="0"/>
              <a:t> is the preferred choice.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5712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SignalR</a:t>
            </a:r>
            <a:r>
              <a:rPr lang="en-US" baseline="0" dirty="0" smtClean="0"/>
              <a:t> also has two main ways to communication to clients: connections and hubs.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4489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also specify which clients should receive messages. Here’s a handful of scenarios SignalR supports. Note the “Group” option. You can specify groups that only certain users can be a part of.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27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our universe. Everything is essentially a reaction to an action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93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expand our demo to log a group</a:t>
            </a:r>
            <a:r>
              <a:rPr lang="en-US" baseline="0" dirty="0" smtClean="0"/>
              <a:t> of keys, send them to a server, and broadcast bad words for all the world to see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8890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multiple</a:t>
            </a:r>
            <a:r>
              <a:rPr lang="en-US" baseline="0" dirty="0" smtClean="0"/>
              <a:t> servers/instances of SignalR running, you’ll need to add a backplane so the messages get distributed across all instances. There’s default implementations for SQL Server and </a:t>
            </a:r>
            <a:r>
              <a:rPr lang="en-US" baseline="0" dirty="0" err="1" smtClean="0"/>
              <a:t>Redis</a:t>
            </a:r>
            <a:r>
              <a:rPr lang="en-US" baseline="0" dirty="0" smtClean="0"/>
              <a:t> out of the box if you need it. You can also create your own if you want to be ambitious </a:t>
            </a:r>
            <a:r>
              <a:rPr lang="en-US" baseline="0" dirty="0" smtClean="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9424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Here’s a peek</a:t>
            </a:r>
            <a:r>
              <a:rPr lang="en-US" baseline="0" dirty="0" smtClean="0"/>
              <a:t> at the future for SignalR</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098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a:t>
            </a:r>
            <a:r>
              <a:rPr lang="en-US" baseline="0" dirty="0" smtClean="0"/>
              <a:t> + SignalR = LOVE!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1496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Rx:</a:t>
            </a:r>
          </a:p>
          <a:p>
            <a:r>
              <a:rPr lang="en-US" dirty="0" smtClean="0"/>
              <a:t>The Reactive Manifesto - http://www.reactivemanifesto.org/</a:t>
            </a:r>
          </a:p>
          <a:p>
            <a:r>
              <a:rPr lang="en-US" dirty="0" err="1" smtClean="0"/>
              <a:t>ReactiveX</a:t>
            </a:r>
            <a:r>
              <a:rPr lang="en-US" dirty="0" smtClean="0"/>
              <a:t> - http://reactivex.io/</a:t>
            </a:r>
          </a:p>
          <a:p>
            <a:r>
              <a:rPr lang="en-US" dirty="0" smtClean="0"/>
              <a:t>Introduction to Rx - http://www.introtorx.com/</a:t>
            </a:r>
          </a:p>
          <a:p>
            <a:r>
              <a:rPr lang="en-US" dirty="0" smtClean="0"/>
              <a:t>Master time with Reactive Extensions - http://haacked.com/archive/2014/03/10/master-time-with-reactive-extensions/</a:t>
            </a:r>
          </a:p>
          <a:p>
            <a:endParaRPr lang="en-US" dirty="0" smtClean="0"/>
          </a:p>
          <a:p>
            <a:r>
              <a:rPr lang="en-US" dirty="0" smtClean="0"/>
              <a:t>SignalR:</a:t>
            </a:r>
          </a:p>
          <a:p>
            <a:r>
              <a:rPr lang="en-US" dirty="0" smtClean="0"/>
              <a:t>Introduction to </a:t>
            </a:r>
            <a:r>
              <a:rPr lang="en-US" dirty="0" err="1" smtClean="0"/>
              <a:t>Scaleout</a:t>
            </a:r>
            <a:r>
              <a:rPr lang="en-US" dirty="0" smtClean="0"/>
              <a:t> in SignalR - https://docs.microsoft.com/en-us/aspnet/signalr/overview/performance/scaleout-in-signalr</a:t>
            </a:r>
          </a:p>
          <a:p>
            <a:r>
              <a:rPr lang="en-US" dirty="0" smtClean="0"/>
              <a:t>Introduction to SignalR - https://docs.microsoft.com/en-us/aspnet/signalr/overview/getting-started/introduction-to-signalr</a:t>
            </a:r>
          </a:p>
          <a:p>
            <a:r>
              <a:rPr lang="en-US" dirty="0" smtClean="0"/>
              <a:t>SignalR Documentation - https://docs.microsoft.com/en-us/aspnet/signalr/</a:t>
            </a:r>
          </a:p>
          <a:p>
            <a:r>
              <a:rPr lang="en-US" dirty="0" smtClean="0"/>
              <a:t>SignalR .NET Core: </a:t>
            </a:r>
            <a:r>
              <a:rPr lang="en-US" dirty="0" err="1" smtClean="0"/>
              <a:t>Realtime</a:t>
            </a:r>
            <a:r>
              <a:rPr lang="en-US" dirty="0" smtClean="0"/>
              <a:t> cross-platform open web communication - https://channel9.msdn.com/Events/Build/2017/B8078</a:t>
            </a:r>
          </a:p>
          <a:p>
            <a:r>
              <a:rPr lang="en-US" dirty="0" smtClean="0"/>
              <a:t>Asynchronous scalable web applications with real-time persistent long-running connections with SignalR - https://www.hanselman.com/blog/AsynchronousScalableWebApplicationsWithRealtimePersistentLongrunningConnectionsWithSignalR.aspx</a:t>
            </a:r>
          </a:p>
          <a:p>
            <a:r>
              <a:rPr lang="en-US" dirty="0" smtClean="0"/>
              <a:t>SignalR - https://channel9.msdn.com/Events/dotnetConf/2014/SignalR</a:t>
            </a:r>
          </a:p>
          <a:p>
            <a:r>
              <a:rPr lang="en-US" dirty="0" smtClean="0"/>
              <a:t>SignalR Transports Explained - http://kevgriffin.com/signalr-transports-explained/</a:t>
            </a:r>
          </a:p>
          <a:p>
            <a:r>
              <a:rPr lang="en-US" dirty="0" smtClean="0"/>
              <a:t>Enable SignalR Logging with One Simple Line - http://kevgriffin.com/signalr-logging/</a:t>
            </a:r>
          </a:p>
          <a:p>
            <a:r>
              <a:rPr lang="en-US" dirty="0" smtClean="0"/>
              <a:t>Tutorial: SignalR Self-Host - https://docs.microsoft.com/en-us/aspnet/signalr/overview/deployment/tutorial-signalr-self-host</a:t>
            </a:r>
          </a:p>
          <a:p>
            <a:r>
              <a:rPr lang="en-US" smtClean="0"/>
              <a:t>Use OWIN to Self-Host ASP.NET Web API 2 - https://docs.microsoft.com/en-us/aspnet/web-api/overview/hosting-aspnet-web-api/use-owin-to-self-host-web-api</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33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a:t>
            </a:r>
            <a:r>
              <a:rPr lang="en-US" baseline="0" dirty="0" smtClean="0"/>
              <a:t> events that happen in our lives are based on what happens around us and what we do with that information.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657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a:t>
            </a:r>
            <a:r>
              <a:rPr lang="en-US" baseline="0" dirty="0" smtClean="0"/>
              <a:t> reactive manifesto defines 4 characteristics of reactive systems: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Responsive</a:t>
            </a:r>
            <a:r>
              <a:rPr lang="en-US" baseline="0" dirty="0" smtClean="0"/>
              <a:t> - </a:t>
            </a:r>
            <a:r>
              <a:rPr lang="en-US" dirty="0" smtClean="0"/>
              <a:t>Responsive systems focus on providing rapid end consistent response times, establishing reliable upper bounds so they deliver a consistent quality of service</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Resilient - The system stays responsive in the face of failure. This applies not only to highly-available, mission critical systems — any system that is not resilient will be unresponsive after a failure. Resilience is achieved by replication, containment, isolation and delegation</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Elastic - Reactive Systems can react to changes in the input rate by increasing or decreasing the resources allocated to service these inputs</a:t>
            </a:r>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smtClean="0"/>
              <a:t>Message Driven - Reactive Systems rely on asynchronous message-passing to establish a boundary between components that ensures loose coupling, isolation and location transparency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507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typically</a:t>
            </a:r>
            <a:r>
              <a:rPr lang="en-US" baseline="0" dirty="0" smtClean="0"/>
              <a:t> do communications between clients and servers? Easy, the client makes a call to the server. This is usually done with REST these days, but it can happen in other ways. The point is, the client initializes the call, and will either “wait” for a response (typically asynchronous), or fire and forget.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669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we reverse the arrow? Maybe we want our service to notify</a:t>
            </a:r>
            <a:r>
              <a:rPr lang="en-US" baseline="0" dirty="0" smtClean="0"/>
              <a:t> the client when specific actions have occurred even though the client didn’t initialize the request.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277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stock tickers. We can ask for the price of a stock at a particular point in time.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64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Doing this over and over can work, but we can miss</a:t>
            </a:r>
            <a:r>
              <a:rPr lang="en-US" baseline="0" dirty="0" smtClean="0"/>
              <a:t> changes, and this may unnecessarily cause network resource usage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9128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579561"/>
            <a:ext cx="7226060" cy="1862379"/>
          </a:xfrm>
        </p:spPr>
        <p:txBody>
          <a:bodyPr anchor="t">
            <a:noAutofit/>
          </a:bodyPr>
          <a:lstStyle>
            <a:lvl1pPr algn="l">
              <a:lnSpc>
                <a:spcPts val="5500"/>
              </a:lnSpc>
              <a:defRPr sz="8600" i="1" baseline="0">
                <a:solidFill>
                  <a:schemeClr val="tx1"/>
                </a:solidFill>
                <a:latin typeface="Cordia New" panose="020B0304020202020204" pitchFamily="34" charset="-34"/>
                <a:cs typeface="Cordia New" panose="020B0304020202020204" pitchFamily="34" charset="-34"/>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Rectangle 13"/>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57984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78859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273309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74863"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500" b="1">
                <a:solidFill>
                  <a:srgbClr val="56565A"/>
                </a:solidFill>
                <a:latin typeface="Cordia New" panose="020B0304020202020204" pitchFamily="34" charset="-34"/>
                <a:cs typeface="Cordia New" panose="020B0304020202020204" pitchFamily="34" charset="-34"/>
              </a:rPr>
              <a:t>877.277.1044  </a:t>
            </a:r>
            <a:r>
              <a:rPr lang="en-US" sz="1800" b="1">
                <a:solidFill>
                  <a:srgbClr val="7DC242"/>
                </a:solidFill>
                <a:latin typeface="Cordia New" panose="020B0304020202020204" pitchFamily="34" charset="-34"/>
                <a:cs typeface="Cordia New" panose="020B0304020202020204" pitchFamily="34" charset="-34"/>
              </a:rPr>
              <a:t>/</a:t>
            </a:r>
            <a:r>
              <a:rPr lang="en-US" sz="1500" b="1">
                <a:solidFill>
                  <a:srgbClr val="56565A"/>
                </a:solidFill>
                <a:latin typeface="Cordia New" panose="020B0304020202020204" pitchFamily="34" charset="-34"/>
                <a:cs typeface="Cordia New" panose="020B0304020202020204" pitchFamily="34" charset="-34"/>
              </a:rPr>
              <a:t>  magenic.com  </a:t>
            </a:r>
            <a:r>
              <a:rPr lang="en-US" sz="1800" b="1">
                <a:solidFill>
                  <a:srgbClr val="7DC242"/>
                </a:solidFill>
                <a:latin typeface="Cordia New" panose="020B0304020202020204" pitchFamily="34" charset="-34"/>
                <a:cs typeface="Cordia New" panose="020B0304020202020204" pitchFamily="34" charset="-34"/>
              </a:rPr>
              <a:t>//</a:t>
            </a:r>
            <a:endParaRPr lang="en-US" sz="1500" b="1">
              <a:solidFill>
                <a:srgbClr val="56565A"/>
              </a:solidFill>
              <a:latin typeface="Cordia New" panose="020B0304020202020204" pitchFamily="34" charset="-34"/>
              <a:cs typeface="Cordia New" panose="020B0304020202020204" pitchFamily="34" charset="-34"/>
            </a:endParaRPr>
          </a:p>
        </p:txBody>
      </p:sp>
      <p:sp>
        <p:nvSpPr>
          <p:cNvPr id="4" name="Title 1"/>
          <p:cNvSpPr txBox="1">
            <a:spLocks/>
          </p:cNvSpPr>
          <p:nvPr userDrawn="1"/>
        </p:nvSpPr>
        <p:spPr>
          <a:xfrm>
            <a:off x="11333018" y="367409"/>
            <a:ext cx="395562"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28E39B6D-4B99-497D-9F61-EDE8F8EC9C63}" type="slidenum">
              <a:rPr lang="en-US" sz="1500" b="1" baseline="0" smtClean="0">
                <a:solidFill>
                  <a:srgbClr val="56565A"/>
                </a:solidFill>
                <a:latin typeface="Cordia New" panose="020B0304020202020204" pitchFamily="34" charset="-34"/>
                <a:cs typeface="Cordia New" panose="020B0304020202020204" pitchFamily="34" charset="-34"/>
              </a:rPr>
              <a:t>‹#›</a:t>
            </a:fld>
            <a:endParaRPr lang="en-US" sz="1500" b="1" baseline="0">
              <a:solidFill>
                <a:srgbClr val="56565A"/>
              </a:solidFill>
              <a:latin typeface="Cordia New" panose="020B0304020202020204" pitchFamily="34" charset="-34"/>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10000" b="1" i="1">
                <a:solidFill>
                  <a:srgbClr val="56565A"/>
                </a:solidFill>
                <a:latin typeface="Cordia New" panose="020B0304020202020204" pitchFamily="34" charset="-34"/>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smtClean="0"/>
              <a:t>TITLE OF THE</a:t>
            </a:r>
            <a:br>
              <a:rPr lang="en-US" dirty="0" smtClean="0"/>
            </a:br>
            <a:r>
              <a:rPr lang="en-US" dirty="0" smtClean="0"/>
              <a:t>PRESENTATION</a:t>
            </a:r>
            <a:br>
              <a:rPr lang="en-US" dirty="0" smtClean="0"/>
            </a:br>
            <a:r>
              <a:rPr lang="en-US" dirty="0" smtClean="0"/>
              <a:t>WILL GO HERE</a:t>
            </a:r>
            <a:endParaRPr lang="en-US" dirty="0"/>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presentation will be no longer than three lines</a:t>
            </a:r>
            <a:endParaRPr lang="en-US" dirty="0"/>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Presenter One</a:t>
            </a:r>
          </a:p>
          <a:p>
            <a:pPr lvl="0"/>
            <a:r>
              <a:rPr lang="en-US" dirty="0" smtClean="0"/>
              <a:t>Presenter Two	</a:t>
            </a:r>
          </a:p>
          <a:p>
            <a:pPr lvl="0"/>
            <a:r>
              <a:rPr lang="en-US" dirty="0" smtClean="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XX.XX.16</a:t>
            </a:r>
          </a:p>
        </p:txBody>
      </p:sp>
    </p:spTree>
    <p:extLst>
      <p:ext uri="{BB962C8B-B14F-4D97-AF65-F5344CB8AC3E}">
        <p14:creationId xmlns:p14="http://schemas.microsoft.com/office/powerpoint/2010/main" val="1451124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53123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029525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33898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2044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26219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51617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003086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03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086938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448218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957183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7860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smtClean="0">
                <a:solidFill>
                  <a:srgbClr val="56565A"/>
                </a:solidFill>
                <a:latin typeface="Franklin Gothic Medium Cond" charset="0"/>
                <a:ea typeface="Franklin Gothic Medium Cond" charset="0"/>
                <a:cs typeface="Franklin Gothic Medium Cond" charset="0"/>
              </a:rPr>
              <a:t>877.277.1044   </a:t>
            </a:r>
            <a:r>
              <a:rPr lang="en-US" sz="1200" b="1" i="0" dirty="0" smtClean="0">
                <a:solidFill>
                  <a:srgbClr val="7DC242"/>
                </a:solidFill>
                <a:latin typeface="Arial Black" charset="0"/>
                <a:ea typeface="Arial Black" charset="0"/>
                <a:cs typeface="Arial Black" charset="0"/>
              </a:rPr>
              <a:t>/</a:t>
            </a:r>
            <a:r>
              <a:rPr lang="en-US" sz="1100" b="1" dirty="0" smtClean="0">
                <a:solidFill>
                  <a:srgbClr val="56565A"/>
                </a:solidFill>
                <a:latin typeface="Franklin Gothic Medium Cond" charset="0"/>
                <a:ea typeface="Franklin Gothic Medium Cond" charset="0"/>
                <a:cs typeface="Franklin Gothic Medium Cond" charset="0"/>
              </a:rPr>
              <a:t>   </a:t>
            </a:r>
            <a:r>
              <a:rPr lang="en-US" sz="1100" b="1" dirty="0" err="1" smtClean="0">
                <a:solidFill>
                  <a:srgbClr val="56565A"/>
                </a:solidFill>
                <a:latin typeface="Franklin Gothic Medium Cond" charset="0"/>
                <a:ea typeface="Franklin Gothic Medium Cond" charset="0"/>
                <a:cs typeface="Franklin Gothic Medium Cond" charset="0"/>
              </a:rPr>
              <a:t>magenic.com</a:t>
            </a:r>
            <a:r>
              <a:rPr lang="en-US" sz="1100" b="1" dirty="0" smtClean="0">
                <a:solidFill>
                  <a:srgbClr val="56565A"/>
                </a:solidFill>
                <a:latin typeface="Franklin Gothic Medium Cond" charset="0"/>
                <a:ea typeface="Franklin Gothic Medium Cond" charset="0"/>
                <a:cs typeface="Franklin Gothic Medium Cond" charset="0"/>
              </a:rPr>
              <a:t>   </a:t>
            </a:r>
            <a:r>
              <a:rPr lang="en-US" sz="1200" b="1" i="0" dirty="0" smtClean="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smtClean="0">
                <a:solidFill>
                  <a:srgbClr val="56565A"/>
                </a:solidFill>
                <a:latin typeface="+mn-lt"/>
                <a:ea typeface="Dotum" panose="020B0600000101010101" pitchFamily="34" charset="-127"/>
                <a:cs typeface="Cordia New" panose="020B0304020202020204" pitchFamily="34" charset="-34"/>
              </a:rPr>
              <a:t>THANK YOU</a:t>
            </a:r>
            <a:endParaRPr lang="en-US" sz="6500" b="0" i="1" dirty="0">
              <a:solidFill>
                <a:srgbClr val="56565A"/>
              </a:solidFill>
              <a:latin typeface="+mn-lt"/>
              <a:ea typeface="Dotum" panose="020B0600000101010101" pitchFamily="34" charset="-127"/>
              <a:cs typeface="Cordia New" panose="020B0304020202020204" pitchFamily="34" charset="-34"/>
            </a:endParaRPr>
          </a:p>
        </p:txBody>
      </p:sp>
    </p:spTree>
    <p:extLst>
      <p:ext uri="{BB962C8B-B14F-4D97-AF65-F5344CB8AC3E}">
        <p14:creationId xmlns:p14="http://schemas.microsoft.com/office/powerpoint/2010/main" val="25773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Franklin Gothic Book"/>
                <a:cs typeface="Franklin Gothic Book"/>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323024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Rectangle 13"/>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11096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68994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1254024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4"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191500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722273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Rectangle 13"/>
          <p:cNvSpPr/>
          <p:nvPr userDrawn="1"/>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2254101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4157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0845" y="1454203"/>
            <a:ext cx="9303384" cy="1862379"/>
          </a:xfrm>
        </p:spPr>
        <p:txBody>
          <a:bodyPr/>
          <a:lstStyle/>
          <a:p>
            <a:r>
              <a:rPr lang="en-US" sz="3600" i="0" dirty="0">
                <a:solidFill>
                  <a:schemeClr val="tx2"/>
                </a:solidFill>
                <a:latin typeface="Franklin Gothic Medium Cond" panose="020B0606030402020204" pitchFamily="34" charset="0"/>
                <a:cs typeface="+mj-cs"/>
              </a:rPr>
              <a:t>Code Mastery:</a:t>
            </a:r>
            <a:r>
              <a:rPr lang="en-US" sz="3600" b="1" dirty="0"/>
              <a:t/>
            </a:r>
            <a:br>
              <a:rPr lang="en-US" sz="3600" b="1" dirty="0"/>
            </a:br>
            <a:r>
              <a:rPr lang="en-US" sz="3600" b="1" i="0" dirty="0" smtClean="0"/>
              <a:t>Creating Reactive Applications With SignalR</a:t>
            </a:r>
            <a:r>
              <a:rPr lang="en-US" sz="3600" b="1" i="0" dirty="0"/>
              <a:t/>
            </a:r>
            <a:br>
              <a:rPr lang="en-US" sz="3600" b="1" i="0" dirty="0"/>
            </a:br>
            <a:r>
              <a:rPr lang="en-US" sz="2800" b="1" dirty="0" smtClean="0"/>
              <a:t>Jason Bock</a:t>
            </a:r>
            <a:br>
              <a:rPr lang="en-US" sz="2800" b="1" dirty="0" smtClean="0"/>
            </a:br>
            <a:r>
              <a:rPr lang="en-US" sz="2800" b="1" dirty="0" smtClean="0"/>
              <a:t>Practice Lead</a:t>
            </a:r>
            <a:endParaRPr lang="en-US" sz="2800" b="1" dirty="0"/>
          </a:p>
        </p:txBody>
      </p:sp>
      <p:sp>
        <p:nvSpPr>
          <p:cNvPr id="7" name="Text Placeholder 6"/>
          <p:cNvSpPr>
            <a:spLocks noGrp="1"/>
          </p:cNvSpPr>
          <p:nvPr>
            <p:ph type="body" idx="11"/>
          </p:nvPr>
        </p:nvSpPr>
        <p:spPr/>
        <p:txBody>
          <a:bodyPr/>
          <a:lstStyle/>
          <a:p>
            <a:r>
              <a:rPr lang="en-US" dirty="0"/>
              <a:t>August 1, 2017</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7" name="Rounded Rectangle 6"/>
          <p:cNvSpPr/>
          <p:nvPr/>
        </p:nvSpPr>
        <p:spPr>
          <a:xfrm>
            <a:off x="3220700" y="3071255"/>
            <a:ext cx="144016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Client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7397164" y="3086380"/>
            <a:ext cx="144016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Server</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ight Arrow 8"/>
          <p:cNvSpPr/>
          <p:nvPr/>
        </p:nvSpPr>
        <p:spPr>
          <a:xfrm flipH="1">
            <a:off x="5023257" y="3286139"/>
            <a:ext cx="2016224"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Invokes</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51329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10" name="Can 9"/>
          <p:cNvSpPr/>
          <p:nvPr/>
        </p:nvSpPr>
        <p:spPr>
          <a:xfrm>
            <a:off x="7140086" y="3095201"/>
            <a:ext cx="1270384" cy="912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Franklin Gothic Book"/>
                <a:ea typeface="+mn-ea"/>
                <a:cs typeface="+mn-cs"/>
              </a:rPr>
              <a:t>StocksDB</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1" name="Smiley Face 10"/>
          <p:cNvSpPr/>
          <p:nvPr/>
        </p:nvSpPr>
        <p:spPr>
          <a:xfrm>
            <a:off x="3394563" y="3208358"/>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2" name="Right Arrow 11"/>
          <p:cNvSpPr/>
          <p:nvPr/>
        </p:nvSpPr>
        <p:spPr>
          <a:xfrm>
            <a:off x="4349993" y="3127148"/>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3" name="TextBox 12"/>
          <p:cNvSpPr txBox="1"/>
          <p:nvPr/>
        </p:nvSpPr>
        <p:spPr>
          <a:xfrm>
            <a:off x="4340102" y="2606351"/>
            <a:ext cx="254024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What is the current stock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price for MSFT?</a:t>
            </a:r>
          </a:p>
        </p:txBody>
      </p:sp>
      <p:sp>
        <p:nvSpPr>
          <p:cNvPr id="14" name="Right Arrow 13"/>
          <p:cNvSpPr/>
          <p:nvPr/>
        </p:nvSpPr>
        <p:spPr>
          <a:xfrm rot="10800000">
            <a:off x="4349993" y="3665386"/>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5" name="TextBox 14"/>
          <p:cNvSpPr txBox="1"/>
          <p:nvPr/>
        </p:nvSpPr>
        <p:spPr>
          <a:xfrm>
            <a:off x="3848595" y="4096353"/>
            <a:ext cx="352327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3565A"/>
                </a:solidFill>
                <a:effectLst/>
                <a:uLnTx/>
                <a:uFillTx/>
                <a:latin typeface="Franklin Gothic Book"/>
                <a:ea typeface="+mn-ea"/>
                <a:cs typeface="+mn-cs"/>
              </a:rPr>
              <a:t>68.36 (5/12/2017, 6:43 PM </a:t>
            </a: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Central)</a:t>
            </a:r>
          </a:p>
        </p:txBody>
      </p:sp>
    </p:spTree>
    <p:extLst>
      <p:ext uri="{BB962C8B-B14F-4D97-AF65-F5344CB8AC3E}">
        <p14:creationId xmlns:p14="http://schemas.microsoft.com/office/powerpoint/2010/main" val="184420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10" name="Can 9"/>
          <p:cNvSpPr/>
          <p:nvPr/>
        </p:nvSpPr>
        <p:spPr>
          <a:xfrm>
            <a:off x="7140086" y="3095201"/>
            <a:ext cx="1270384" cy="912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Franklin Gothic Book"/>
                <a:ea typeface="+mn-ea"/>
                <a:cs typeface="+mn-cs"/>
              </a:rPr>
              <a:t>StocksDB</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1" name="Smiley Face 10"/>
          <p:cNvSpPr/>
          <p:nvPr/>
        </p:nvSpPr>
        <p:spPr>
          <a:xfrm>
            <a:off x="3394563" y="3208358"/>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9" name="Right Arrow 8"/>
          <p:cNvSpPr/>
          <p:nvPr/>
        </p:nvSpPr>
        <p:spPr>
          <a:xfrm>
            <a:off x="4349992" y="2852319"/>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6" name="TextBox 15"/>
          <p:cNvSpPr txBox="1"/>
          <p:nvPr/>
        </p:nvSpPr>
        <p:spPr>
          <a:xfrm>
            <a:off x="4340101" y="2331522"/>
            <a:ext cx="254024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What is the current stock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price for MSFT?</a:t>
            </a:r>
          </a:p>
        </p:txBody>
      </p:sp>
      <p:sp>
        <p:nvSpPr>
          <p:cNvPr id="17" name="Right Arrow 16"/>
          <p:cNvSpPr/>
          <p:nvPr/>
        </p:nvSpPr>
        <p:spPr>
          <a:xfrm>
            <a:off x="4349992" y="3314267"/>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8" name="Right Arrow 17"/>
          <p:cNvSpPr/>
          <p:nvPr/>
        </p:nvSpPr>
        <p:spPr>
          <a:xfrm>
            <a:off x="4349992" y="3776215"/>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9" name="Right Arrow 18"/>
          <p:cNvSpPr/>
          <p:nvPr/>
        </p:nvSpPr>
        <p:spPr>
          <a:xfrm>
            <a:off x="4349992" y="4238163"/>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Tree>
    <p:extLst>
      <p:ext uri="{BB962C8B-B14F-4D97-AF65-F5344CB8AC3E}">
        <p14:creationId xmlns:p14="http://schemas.microsoft.com/office/powerpoint/2010/main" val="248656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10" name="Can 9"/>
          <p:cNvSpPr/>
          <p:nvPr/>
        </p:nvSpPr>
        <p:spPr>
          <a:xfrm>
            <a:off x="7140086" y="3095201"/>
            <a:ext cx="1270384" cy="912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Franklin Gothic Book"/>
                <a:ea typeface="+mn-ea"/>
                <a:cs typeface="+mn-cs"/>
              </a:rPr>
              <a:t>StocksDB</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1" name="Smiley Face 10"/>
          <p:cNvSpPr/>
          <p:nvPr/>
        </p:nvSpPr>
        <p:spPr>
          <a:xfrm>
            <a:off x="3394563" y="3208358"/>
            <a:ext cx="685800" cy="685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2" name="Right Arrow 11"/>
          <p:cNvSpPr/>
          <p:nvPr/>
        </p:nvSpPr>
        <p:spPr>
          <a:xfrm>
            <a:off x="4349992" y="2843524"/>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3" name="Right Arrow 12"/>
          <p:cNvSpPr/>
          <p:nvPr/>
        </p:nvSpPr>
        <p:spPr>
          <a:xfrm rot="10800000">
            <a:off x="4349992" y="3381762"/>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4" name="TextBox 13"/>
          <p:cNvSpPr txBox="1"/>
          <p:nvPr/>
        </p:nvSpPr>
        <p:spPr>
          <a:xfrm>
            <a:off x="5254999" y="3812730"/>
            <a:ext cx="7104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3565A"/>
                </a:solidFill>
                <a:effectLst/>
                <a:uLnTx/>
                <a:uFillTx/>
                <a:latin typeface="Franklin Gothic Book"/>
                <a:ea typeface="+mn-ea"/>
                <a:cs typeface="+mn-cs"/>
              </a:rPr>
              <a:t>68.32</a:t>
            </a:r>
          </a:p>
        </p:txBody>
      </p:sp>
      <p:sp>
        <p:nvSpPr>
          <p:cNvPr id="15" name="Right Arrow 14"/>
          <p:cNvSpPr/>
          <p:nvPr/>
        </p:nvSpPr>
        <p:spPr>
          <a:xfrm rot="10800000">
            <a:off x="4349992" y="4211511"/>
            <a:ext cx="2520462"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20" name="TextBox 19"/>
          <p:cNvSpPr txBox="1"/>
          <p:nvPr/>
        </p:nvSpPr>
        <p:spPr>
          <a:xfrm>
            <a:off x="5254997" y="4642479"/>
            <a:ext cx="71045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3565A"/>
                </a:solidFill>
                <a:effectLst/>
                <a:uLnTx/>
                <a:uFillTx/>
                <a:latin typeface="Franklin Gothic Book"/>
                <a:ea typeface="+mn-ea"/>
                <a:cs typeface="+mn-cs"/>
              </a:rPr>
              <a:t>68.34</a:t>
            </a:r>
            <a:endParaRPr kumimoji="0" lang="en-US" sz="1800" b="0" i="0" u="none" strike="noStrike" kern="1200" cap="none" spc="0" normalizeH="0" baseline="0" noProof="0" dirty="0">
              <a:ln>
                <a:noFill/>
              </a:ln>
              <a:solidFill>
                <a:srgbClr val="53565A"/>
              </a:solidFill>
              <a:effectLst/>
              <a:uLnTx/>
              <a:uFillTx/>
              <a:latin typeface="Franklin Gothic Book"/>
              <a:ea typeface="+mn-ea"/>
              <a:cs typeface="+mn-cs"/>
            </a:endParaRPr>
          </a:p>
        </p:txBody>
      </p:sp>
      <p:sp>
        <p:nvSpPr>
          <p:cNvPr id="21" name="TextBox 20"/>
          <p:cNvSpPr txBox="1"/>
          <p:nvPr/>
        </p:nvSpPr>
        <p:spPr>
          <a:xfrm>
            <a:off x="4286785" y="2301378"/>
            <a:ext cx="264687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Tell me when the stock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65A"/>
                </a:solidFill>
                <a:effectLst/>
                <a:uLnTx/>
                <a:uFillTx/>
                <a:latin typeface="Franklin Gothic Book"/>
                <a:ea typeface="+mn-ea"/>
                <a:cs typeface="+mn-cs"/>
              </a:rPr>
              <a:t>price changes for MSFT</a:t>
            </a:r>
          </a:p>
        </p:txBody>
      </p:sp>
    </p:spTree>
    <p:extLst>
      <p:ext uri="{BB962C8B-B14F-4D97-AF65-F5344CB8AC3E}">
        <p14:creationId xmlns:p14="http://schemas.microsoft.com/office/powerpoint/2010/main" val="48732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https://upload.wikimedia.org/wikipedia/commons/e/ea/NY_stock_exchange_traders_floor_LC-U9-10548-6.jpg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0082" y="1171783"/>
            <a:ext cx="6838120" cy="4527597"/>
          </a:xfrm>
          <a:prstGeom prst="rect">
            <a:avLst/>
          </a:prstGeom>
        </p:spPr>
      </p:pic>
    </p:spTree>
    <p:extLst>
      <p:ext uri="{BB962C8B-B14F-4D97-AF65-F5344CB8AC3E}">
        <p14:creationId xmlns:p14="http://schemas.microsoft.com/office/powerpoint/2010/main" val="940407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https://publicintelligence.net/wp-content/uploads/2010/05/nysespeeds.png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666" y="1231483"/>
            <a:ext cx="6048952" cy="4609070"/>
          </a:xfrm>
          <a:prstGeom prst="rect">
            <a:avLst/>
          </a:prstGeom>
        </p:spPr>
      </p:pic>
    </p:spTree>
    <p:extLst>
      <p:ext uri="{BB962C8B-B14F-4D97-AF65-F5344CB8AC3E}">
        <p14:creationId xmlns:p14="http://schemas.microsoft.com/office/powerpoint/2010/main" val="413031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http://reactivex.io/</a:t>
            </a:r>
          </a:p>
        </p:txBody>
      </p:sp>
      <p:pic>
        <p:nvPicPr>
          <p:cNvPr id="5" name="Picture 2" descr="http://rehansaeed.co.uk/wp-content/themes/parallax/themify/img.php?src=http://rehansaeed.co.uk/wp-content/uploads/2014/02/Reactive-Extensions-1024x575.png&amp;w=978&amp;h=500&amp;z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944" y="1458207"/>
            <a:ext cx="8128395" cy="415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8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http://reactivex.io/languages.html</a:t>
            </a:r>
          </a:p>
        </p:txBody>
      </p:sp>
      <p:sp>
        <p:nvSpPr>
          <p:cNvPr id="7" name="Rounded Rectangle 6"/>
          <p:cNvSpPr/>
          <p:nvPr/>
        </p:nvSpPr>
        <p:spPr>
          <a:xfrm>
            <a:off x="2555631" y="1643360"/>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Java</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8" name="Rounded Rectangle 7"/>
          <p:cNvSpPr/>
          <p:nvPr/>
        </p:nvSpPr>
        <p:spPr>
          <a:xfrm>
            <a:off x="4308231" y="1643360"/>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JavaScript</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9" name="Rounded Rectangle 8"/>
          <p:cNvSpPr/>
          <p:nvPr/>
        </p:nvSpPr>
        <p:spPr>
          <a:xfrm>
            <a:off x="6060831" y="1643360"/>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C#</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0" name="Rounded Rectangle 9"/>
          <p:cNvSpPr/>
          <p:nvPr/>
        </p:nvSpPr>
        <p:spPr>
          <a:xfrm>
            <a:off x="7813431" y="1643360"/>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Scala</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1" name="Rounded Rectangle 10"/>
          <p:cNvSpPr/>
          <p:nvPr/>
        </p:nvSpPr>
        <p:spPr>
          <a:xfrm>
            <a:off x="2562719" y="2591187"/>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Franklin Gothic Book"/>
                <a:ea typeface="+mn-ea"/>
                <a:cs typeface="+mn-cs"/>
              </a:rPr>
              <a:t>Clojure</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2" name="Rounded Rectangle 11"/>
          <p:cNvSpPr/>
          <p:nvPr/>
        </p:nvSpPr>
        <p:spPr>
          <a:xfrm>
            <a:off x="4308231" y="2591187"/>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C++</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3" name="Rounded Rectangle 12"/>
          <p:cNvSpPr/>
          <p:nvPr/>
        </p:nvSpPr>
        <p:spPr>
          <a:xfrm>
            <a:off x="6053743" y="2591187"/>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Franklin Gothic Book"/>
                <a:ea typeface="+mn-ea"/>
                <a:cs typeface="+mn-cs"/>
              </a:rPr>
              <a:t>Lua</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4" name="Rounded Rectangle 13"/>
          <p:cNvSpPr/>
          <p:nvPr/>
        </p:nvSpPr>
        <p:spPr>
          <a:xfrm>
            <a:off x="7799255" y="2591187"/>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Ruby</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5" name="Rounded Rectangle 14"/>
          <p:cNvSpPr/>
          <p:nvPr/>
        </p:nvSpPr>
        <p:spPr>
          <a:xfrm>
            <a:off x="2552087" y="3539014"/>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Python</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6" name="Rounded Rectangle 15"/>
          <p:cNvSpPr/>
          <p:nvPr/>
        </p:nvSpPr>
        <p:spPr>
          <a:xfrm>
            <a:off x="4308231" y="3539014"/>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Go</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7" name="Rounded Rectangle 16"/>
          <p:cNvSpPr/>
          <p:nvPr/>
        </p:nvSpPr>
        <p:spPr>
          <a:xfrm>
            <a:off x="6060831" y="3539014"/>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Groovy</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8" name="Rounded Rectangle 17"/>
          <p:cNvSpPr/>
          <p:nvPr/>
        </p:nvSpPr>
        <p:spPr>
          <a:xfrm>
            <a:off x="7799255" y="3539014"/>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Franklin Gothic Book"/>
                <a:ea typeface="+mn-ea"/>
                <a:cs typeface="+mn-cs"/>
              </a:rPr>
              <a:t>Kotlin</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9" name="Rounded Rectangle 18"/>
          <p:cNvSpPr/>
          <p:nvPr/>
        </p:nvSpPr>
        <p:spPr>
          <a:xfrm>
            <a:off x="2552087" y="4486841"/>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Swift</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20" name="Rounded Rectangle 19"/>
          <p:cNvSpPr/>
          <p:nvPr/>
        </p:nvSpPr>
        <p:spPr>
          <a:xfrm>
            <a:off x="4308231" y="4486841"/>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PHP</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21" name="Rounded Rectangle 20"/>
          <p:cNvSpPr/>
          <p:nvPr/>
        </p:nvSpPr>
        <p:spPr>
          <a:xfrm>
            <a:off x="6060831" y="4486841"/>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Elixir</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22" name="Rounded Rectangle 21"/>
          <p:cNvSpPr/>
          <p:nvPr/>
        </p:nvSpPr>
        <p:spPr>
          <a:xfrm>
            <a:off x="7799255" y="4486841"/>
            <a:ext cx="1447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Dart</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Tree>
    <p:extLst>
      <p:ext uri="{BB962C8B-B14F-4D97-AF65-F5344CB8AC3E}">
        <p14:creationId xmlns:p14="http://schemas.microsoft.com/office/powerpoint/2010/main" val="42131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chemeClr val="accent2"/>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.NET 4.0</a:t>
            </a:r>
          </a:p>
          <a:p>
            <a:pPr lvl="1"/>
            <a:r>
              <a:rPr lang="en-US" dirty="0" err="1"/>
              <a:t>IObserver</a:t>
            </a:r>
            <a:r>
              <a:rPr lang="en-US" dirty="0"/>
              <a:t>&lt;T</a:t>
            </a:r>
            <a:r>
              <a:rPr lang="en-US" dirty="0" smtClean="0"/>
              <a:t>&gt;</a:t>
            </a:r>
          </a:p>
          <a:p>
            <a:pPr lvl="2"/>
            <a:r>
              <a:rPr lang="en-US" dirty="0" err="1"/>
              <a:t>OnCompleted</a:t>
            </a:r>
            <a:r>
              <a:rPr lang="en-US" dirty="0" smtClean="0"/>
              <a:t>()</a:t>
            </a:r>
          </a:p>
          <a:p>
            <a:pPr lvl="2"/>
            <a:r>
              <a:rPr lang="en-US" dirty="0" err="1" smtClean="0"/>
              <a:t>OnError</a:t>
            </a:r>
            <a:r>
              <a:rPr lang="en-US" dirty="0" smtClean="0"/>
              <a:t>(Exception e)</a:t>
            </a:r>
          </a:p>
          <a:p>
            <a:pPr lvl="2"/>
            <a:r>
              <a:rPr lang="en-US" dirty="0" err="1" smtClean="0"/>
              <a:t>OnNext</a:t>
            </a:r>
            <a:r>
              <a:rPr lang="en-US" dirty="0" smtClean="0"/>
              <a:t>(T value)</a:t>
            </a:r>
          </a:p>
          <a:p>
            <a:pPr lvl="1"/>
            <a:r>
              <a:rPr lang="en-US" dirty="0" err="1" smtClean="0"/>
              <a:t>IObservable</a:t>
            </a:r>
            <a:r>
              <a:rPr lang="en-US" dirty="0" smtClean="0"/>
              <a:t>&lt;T&gt;</a:t>
            </a:r>
          </a:p>
          <a:p>
            <a:pPr lvl="2"/>
            <a:r>
              <a:rPr lang="en-US" dirty="0" smtClean="0"/>
              <a:t>Subscribe(</a:t>
            </a:r>
            <a:r>
              <a:rPr lang="en-US" dirty="0" err="1" smtClean="0"/>
              <a:t>IObserver</a:t>
            </a:r>
            <a:r>
              <a:rPr lang="en-US" dirty="0" smtClean="0"/>
              <a:t>&lt;T&gt; observer)</a:t>
            </a:r>
            <a:endParaRPr lang="en-US" dirty="0"/>
          </a:p>
        </p:txBody>
      </p:sp>
      <p:sp>
        <p:nvSpPr>
          <p:cNvPr id="3" name="Title 2"/>
          <p:cNvSpPr>
            <a:spLocks noGrp="1"/>
          </p:cNvSpPr>
          <p:nvPr>
            <p:ph type="title"/>
          </p:nvPr>
        </p:nvSpPr>
        <p:spPr/>
        <p:txBody>
          <a:bodyPr/>
          <a:lstStyle/>
          <a:p>
            <a:r>
              <a:rPr lang="en-US" dirty="0" smtClean="0"/>
              <a:t>Reactive</a:t>
            </a:r>
            <a:endParaRPr lang="en-US" dirty="0"/>
          </a:p>
        </p:txBody>
      </p:sp>
    </p:spTree>
    <p:extLst>
      <p:ext uri="{BB962C8B-B14F-4D97-AF65-F5344CB8AC3E}">
        <p14:creationId xmlns:p14="http://schemas.microsoft.com/office/powerpoint/2010/main" val="3737946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cxnSp>
        <p:nvCxnSpPr>
          <p:cNvPr id="23" name="Straight Arrow Connector 22"/>
          <p:cNvCxnSpPr/>
          <p:nvPr/>
        </p:nvCxnSpPr>
        <p:spPr>
          <a:xfrm>
            <a:off x="2646303" y="224522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9343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p:cNvSpPr/>
          <p:nvPr/>
        </p:nvSpPr>
        <p:spPr>
          <a:xfrm>
            <a:off x="3510399"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p:cNvSpPr/>
          <p:nvPr/>
        </p:nvSpPr>
        <p:spPr>
          <a:xfrm>
            <a:off x="47345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65347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p:cNvSpPr/>
          <p:nvPr/>
        </p:nvSpPr>
        <p:spPr>
          <a:xfrm>
            <a:off x="72548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Oval 28"/>
          <p:cNvSpPr/>
          <p:nvPr/>
        </p:nvSpPr>
        <p:spPr>
          <a:xfrm>
            <a:off x="81549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9437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smtClean="0"/>
              <a:t>Personal Info</a:t>
            </a:r>
            <a:endParaRPr lang="en-US" dirty="0"/>
          </a:p>
        </p:txBody>
      </p:sp>
    </p:spTree>
    <p:extLst>
      <p:ext uri="{BB962C8B-B14F-4D97-AF65-F5344CB8AC3E}">
        <p14:creationId xmlns:p14="http://schemas.microsoft.com/office/powerpoint/2010/main" val="2885115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cxnSp>
        <p:nvCxnSpPr>
          <p:cNvPr id="23" name="Straight Arrow Connector 22"/>
          <p:cNvCxnSpPr/>
          <p:nvPr/>
        </p:nvCxnSpPr>
        <p:spPr>
          <a:xfrm>
            <a:off x="2646303" y="224522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9343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p:cNvSpPr/>
          <p:nvPr/>
        </p:nvSpPr>
        <p:spPr>
          <a:xfrm>
            <a:off x="3510399"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p:cNvSpPr/>
          <p:nvPr/>
        </p:nvSpPr>
        <p:spPr>
          <a:xfrm>
            <a:off x="47345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65347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p:cNvSpPr/>
          <p:nvPr/>
        </p:nvSpPr>
        <p:spPr>
          <a:xfrm>
            <a:off x="72548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Oval 28"/>
          <p:cNvSpPr/>
          <p:nvPr/>
        </p:nvSpPr>
        <p:spPr>
          <a:xfrm>
            <a:off x="81549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TextBox 29"/>
          <p:cNvSpPr txBox="1"/>
          <p:nvPr/>
        </p:nvSpPr>
        <p:spPr>
          <a:xfrm>
            <a:off x="3798431" y="2940140"/>
            <a:ext cx="409278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.Where(x =&gt; x % 2 == 0)</a:t>
            </a:r>
            <a:endPar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ＭＳ Ｐゴシック" pitchFamily="-72" charset="-128"/>
              <a:cs typeface="+mn-cs"/>
            </a:endParaRPr>
          </a:p>
        </p:txBody>
      </p:sp>
      <p:cxnSp>
        <p:nvCxnSpPr>
          <p:cNvPr id="31" name="Straight Arrow Connector 30"/>
          <p:cNvCxnSpPr/>
          <p:nvPr/>
        </p:nvCxnSpPr>
        <p:spPr>
          <a:xfrm>
            <a:off x="2646303" y="4398264"/>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510399" y="4178808"/>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Oval 32"/>
          <p:cNvSpPr/>
          <p:nvPr/>
        </p:nvSpPr>
        <p:spPr>
          <a:xfrm>
            <a:off x="4734535" y="4178808"/>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Oval 33"/>
          <p:cNvSpPr/>
          <p:nvPr/>
        </p:nvSpPr>
        <p:spPr>
          <a:xfrm>
            <a:off x="7254815" y="4178808"/>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395422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cxnSp>
        <p:nvCxnSpPr>
          <p:cNvPr id="23" name="Straight Arrow Connector 22"/>
          <p:cNvCxnSpPr/>
          <p:nvPr/>
        </p:nvCxnSpPr>
        <p:spPr>
          <a:xfrm>
            <a:off x="2646303" y="224522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9343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p:cNvSpPr/>
          <p:nvPr/>
        </p:nvSpPr>
        <p:spPr>
          <a:xfrm>
            <a:off x="3510399"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p:cNvSpPr/>
          <p:nvPr/>
        </p:nvSpPr>
        <p:spPr>
          <a:xfrm>
            <a:off x="47345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65347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p:cNvSpPr/>
          <p:nvPr/>
        </p:nvSpPr>
        <p:spPr>
          <a:xfrm>
            <a:off x="72548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Oval 28"/>
          <p:cNvSpPr/>
          <p:nvPr/>
        </p:nvSpPr>
        <p:spPr>
          <a:xfrm>
            <a:off x="81549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TextBox 34"/>
          <p:cNvSpPr txBox="1"/>
          <p:nvPr/>
        </p:nvSpPr>
        <p:spPr>
          <a:xfrm>
            <a:off x="3791908" y="3090861"/>
            <a:ext cx="154401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.Take(3)</a:t>
            </a:r>
            <a:endPar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ＭＳ Ｐゴシック" pitchFamily="-72" charset="-128"/>
              <a:cs typeface="+mn-cs"/>
            </a:endParaRPr>
          </a:p>
        </p:txBody>
      </p:sp>
      <p:cxnSp>
        <p:nvCxnSpPr>
          <p:cNvPr id="36" name="Straight Arrow Connector 35"/>
          <p:cNvCxnSpPr/>
          <p:nvPr/>
        </p:nvCxnSpPr>
        <p:spPr>
          <a:xfrm>
            <a:off x="2639780" y="439816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2927812" y="418214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3503876" y="418214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a:off x="4728012" y="418214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39183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cxnSp>
        <p:nvCxnSpPr>
          <p:cNvPr id="23" name="Straight Arrow Connector 22"/>
          <p:cNvCxnSpPr/>
          <p:nvPr/>
        </p:nvCxnSpPr>
        <p:spPr>
          <a:xfrm>
            <a:off x="2646303" y="224522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9343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p:cNvSpPr/>
          <p:nvPr/>
        </p:nvSpPr>
        <p:spPr>
          <a:xfrm>
            <a:off x="3510399"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p:cNvSpPr/>
          <p:nvPr/>
        </p:nvSpPr>
        <p:spPr>
          <a:xfrm>
            <a:off x="47345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65347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p:cNvSpPr/>
          <p:nvPr/>
        </p:nvSpPr>
        <p:spPr>
          <a:xfrm>
            <a:off x="72548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Oval 28"/>
          <p:cNvSpPr/>
          <p:nvPr/>
        </p:nvSpPr>
        <p:spPr>
          <a:xfrm>
            <a:off x="81549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p:cNvSpPr txBox="1"/>
          <p:nvPr/>
        </p:nvSpPr>
        <p:spPr>
          <a:xfrm>
            <a:off x="3798431" y="3090865"/>
            <a:ext cx="545213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.Delay(</a:t>
            </a:r>
            <a:r>
              <a:rPr kumimoji="0" lang="en-US" sz="2400" b="0" i="0" u="none" strike="noStrike" kern="1200" cap="none" spc="0" normalizeH="0" baseline="0" noProof="0" dirty="0" err="1" smtClean="0">
                <a:ln>
                  <a:noFill/>
                </a:ln>
                <a:solidFill>
                  <a:prstClr val="black"/>
                </a:solidFill>
                <a:effectLst/>
                <a:uLnTx/>
                <a:uFillTx/>
                <a:latin typeface="Consolas" panose="020B0609020204030204" pitchFamily="49" charset="0"/>
                <a:ea typeface="ＭＳ Ｐゴシック" pitchFamily="-72" charset="-128"/>
                <a:cs typeface="+mn-cs"/>
              </a:rPr>
              <a:t>TimeSpan.FromSeconds</a:t>
            </a: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(2))</a:t>
            </a:r>
            <a:endPar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ＭＳ Ｐゴシック" pitchFamily="-72" charset="-128"/>
              <a:cs typeface="+mn-cs"/>
            </a:endParaRPr>
          </a:p>
        </p:txBody>
      </p:sp>
      <p:cxnSp>
        <p:nvCxnSpPr>
          <p:cNvPr id="16" name="Straight Arrow Connector 15"/>
          <p:cNvCxnSpPr/>
          <p:nvPr/>
        </p:nvCxnSpPr>
        <p:spPr>
          <a:xfrm>
            <a:off x="2646303" y="4398169"/>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618411"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Oval 17"/>
          <p:cNvSpPr/>
          <p:nvPr/>
        </p:nvSpPr>
        <p:spPr>
          <a:xfrm>
            <a:off x="4194475"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Oval 18"/>
          <p:cNvSpPr/>
          <p:nvPr/>
        </p:nvSpPr>
        <p:spPr>
          <a:xfrm>
            <a:off x="5418611"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Oval 19"/>
          <p:cNvSpPr/>
          <p:nvPr/>
        </p:nvSpPr>
        <p:spPr>
          <a:xfrm>
            <a:off x="7218811"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Oval 20"/>
          <p:cNvSpPr/>
          <p:nvPr/>
        </p:nvSpPr>
        <p:spPr>
          <a:xfrm>
            <a:off x="7938891"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Oval 21"/>
          <p:cNvSpPr/>
          <p:nvPr/>
        </p:nvSpPr>
        <p:spPr>
          <a:xfrm>
            <a:off x="8838991" y="4182145"/>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Right Brace 29"/>
          <p:cNvSpPr/>
          <p:nvPr/>
        </p:nvSpPr>
        <p:spPr>
          <a:xfrm rot="5400000">
            <a:off x="3168361" y="4531479"/>
            <a:ext cx="216024" cy="68407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1" name="Straight Connector 30"/>
          <p:cNvCxnSpPr/>
          <p:nvPr/>
        </p:nvCxnSpPr>
        <p:spPr>
          <a:xfrm flipV="1">
            <a:off x="2934335" y="2245225"/>
            <a:ext cx="0" cy="25202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0" idx="0"/>
            <a:endCxn id="17" idx="2"/>
          </p:cNvCxnSpPr>
          <p:nvPr/>
        </p:nvCxnSpPr>
        <p:spPr>
          <a:xfrm flipV="1">
            <a:off x="3618411" y="4398169"/>
            <a:ext cx="0" cy="36733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646303" y="5164198"/>
            <a:ext cx="123623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itchFamily="-72" charset="0"/>
                <a:ea typeface="ＭＳ Ｐゴシック" pitchFamily="-72" charset="-128"/>
                <a:cs typeface="+mn-cs"/>
              </a:rPr>
              <a:t>2 seconds</a:t>
            </a:r>
            <a:endParaRPr kumimoji="0" lang="en-US" sz="1800" b="0" i="0" u="none" strike="noStrike" kern="1200" cap="none" spc="0" normalizeH="0" baseline="0" noProof="0" dirty="0">
              <a:ln>
                <a:noFill/>
              </a:ln>
              <a:solidFill>
                <a:prstClr val="black"/>
              </a:solidFill>
              <a:effectLst/>
              <a:uLnTx/>
              <a:uFillTx/>
              <a:latin typeface="Arial" pitchFamily="-72" charset="0"/>
              <a:ea typeface="ＭＳ Ｐゴシック" pitchFamily="-72" charset="-128"/>
              <a:cs typeface="+mn-cs"/>
            </a:endParaRPr>
          </a:p>
        </p:txBody>
      </p:sp>
    </p:spTree>
    <p:extLst>
      <p:ext uri="{BB962C8B-B14F-4D97-AF65-F5344CB8AC3E}">
        <p14:creationId xmlns:p14="http://schemas.microsoft.com/office/powerpoint/2010/main" val="2298537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cxnSp>
        <p:nvCxnSpPr>
          <p:cNvPr id="23" name="Straight Arrow Connector 22"/>
          <p:cNvCxnSpPr/>
          <p:nvPr/>
        </p:nvCxnSpPr>
        <p:spPr>
          <a:xfrm>
            <a:off x="2646303" y="2245225"/>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9343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1</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p:cNvSpPr/>
          <p:nvPr/>
        </p:nvSpPr>
        <p:spPr>
          <a:xfrm>
            <a:off x="3510399"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4</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p:cNvSpPr/>
          <p:nvPr/>
        </p:nvSpPr>
        <p:spPr>
          <a:xfrm>
            <a:off x="47345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2</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653473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p:cNvSpPr/>
          <p:nvPr/>
        </p:nvSpPr>
        <p:spPr>
          <a:xfrm>
            <a:off x="72548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8</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Oval 28"/>
          <p:cNvSpPr/>
          <p:nvPr/>
        </p:nvSpPr>
        <p:spPr>
          <a:xfrm>
            <a:off x="8154915" y="2029201"/>
            <a:ext cx="432048" cy="43204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extBox 9"/>
          <p:cNvSpPr txBox="1"/>
          <p:nvPr/>
        </p:nvSpPr>
        <p:spPr>
          <a:xfrm>
            <a:off x="3788384" y="3090865"/>
            <a:ext cx="5961888"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.Throttle(</a:t>
            </a:r>
            <a:r>
              <a:rPr kumimoji="0" lang="en-US" sz="2400" b="0" i="0" u="none" strike="noStrike" kern="1200" cap="none" spc="0" normalizeH="0" baseline="0" noProof="0" dirty="0" err="1" smtClean="0">
                <a:ln>
                  <a:noFill/>
                </a:ln>
                <a:solidFill>
                  <a:prstClr val="black"/>
                </a:solidFill>
                <a:effectLst/>
                <a:uLnTx/>
                <a:uFillTx/>
                <a:latin typeface="Consolas" panose="020B0609020204030204" pitchFamily="49" charset="0"/>
                <a:ea typeface="ＭＳ Ｐゴシック" pitchFamily="-72" charset="-128"/>
                <a:cs typeface="+mn-cs"/>
              </a:rPr>
              <a:t>TimeSpan.FromSeconds</a:t>
            </a:r>
            <a:r>
              <a:rPr kumimoji="0" lang="en-US" sz="2400" b="0" i="0" u="none" strike="noStrike" kern="1200" cap="none" spc="0" normalizeH="0" baseline="0" noProof="0" dirty="0" smtClean="0">
                <a:ln>
                  <a:noFill/>
                </a:ln>
                <a:solidFill>
                  <a:prstClr val="black"/>
                </a:solidFill>
                <a:effectLst/>
                <a:uLnTx/>
                <a:uFillTx/>
                <a:latin typeface="Consolas" panose="020B0609020204030204" pitchFamily="49" charset="0"/>
                <a:ea typeface="ＭＳ Ｐゴシック" pitchFamily="-72" charset="-128"/>
                <a:cs typeface="+mn-cs"/>
              </a:rPr>
              <a:t>(2))</a:t>
            </a:r>
            <a:endPar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ＭＳ Ｐゴシック" pitchFamily="-72" charset="-128"/>
              <a:cs typeface="+mn-cs"/>
            </a:endParaRPr>
          </a:p>
        </p:txBody>
      </p:sp>
      <p:cxnSp>
        <p:nvCxnSpPr>
          <p:cNvPr id="11" name="Straight Arrow Connector 10"/>
          <p:cNvCxnSpPr/>
          <p:nvPr/>
        </p:nvCxnSpPr>
        <p:spPr>
          <a:xfrm>
            <a:off x="2642616" y="4394151"/>
            <a:ext cx="68407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6636" y="3978652"/>
            <a:ext cx="522900"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smtClean="0">
                <a:ln>
                  <a:noFill/>
                </a:ln>
                <a:solidFill>
                  <a:srgbClr val="FF0000"/>
                </a:solidFill>
                <a:effectLst/>
                <a:uLnTx/>
                <a:uFillTx/>
                <a:latin typeface="Consolas" panose="020B0609020204030204" pitchFamily="49" charset="0"/>
                <a:ea typeface="ＭＳ Ｐゴシック" pitchFamily="-72" charset="-128"/>
                <a:cs typeface="+mn-cs"/>
              </a:rPr>
              <a:t>X</a:t>
            </a:r>
            <a:endParaRPr kumimoji="0" lang="en-US" sz="3200" b="0" i="0" u="none" strike="noStrike" kern="1200" cap="none" spc="0" normalizeH="0" baseline="0" noProof="0" dirty="0">
              <a:ln>
                <a:noFill/>
              </a:ln>
              <a:solidFill>
                <a:srgbClr val="FF0000"/>
              </a:solidFill>
              <a:effectLst/>
              <a:uLnTx/>
              <a:uFillTx/>
              <a:latin typeface="Consolas" panose="020B0609020204030204" pitchFamily="49" charset="0"/>
              <a:ea typeface="ＭＳ Ｐゴシック" pitchFamily="-72" charset="-128"/>
              <a:cs typeface="+mn-cs"/>
            </a:endParaRPr>
          </a:p>
        </p:txBody>
      </p:sp>
      <p:sp>
        <p:nvSpPr>
          <p:cNvPr id="13" name="Right Brace 12"/>
          <p:cNvSpPr/>
          <p:nvPr/>
        </p:nvSpPr>
        <p:spPr>
          <a:xfrm rot="16200000">
            <a:off x="5697283" y="1070942"/>
            <a:ext cx="378867" cy="136815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p:nvPr/>
        </p:nvSpPr>
        <p:spPr>
          <a:xfrm>
            <a:off x="5166583" y="1202892"/>
            <a:ext cx="14285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itchFamily="-72" charset="0"/>
                <a:ea typeface="ＭＳ Ｐゴシック" pitchFamily="-72" charset="-128"/>
                <a:cs typeface="+mn-cs"/>
              </a:rPr>
              <a:t>2.5 seconds</a:t>
            </a:r>
            <a:endParaRPr kumimoji="0" lang="en-US" sz="1800" b="0" i="0" u="none" strike="noStrike" kern="1200" cap="none" spc="0" normalizeH="0" baseline="0" noProof="0" dirty="0">
              <a:ln>
                <a:noFill/>
              </a:ln>
              <a:solidFill>
                <a:prstClr val="black"/>
              </a:solidFill>
              <a:effectLst/>
              <a:uLnTx/>
              <a:uFillTx/>
              <a:latin typeface="Arial" pitchFamily="-72" charset="0"/>
              <a:ea typeface="ＭＳ Ｐゴシック" pitchFamily="-72" charset="-128"/>
              <a:cs typeface="+mn-cs"/>
            </a:endParaRPr>
          </a:p>
        </p:txBody>
      </p:sp>
    </p:spTree>
    <p:extLst>
      <p:ext uri="{BB962C8B-B14F-4D97-AF65-F5344CB8AC3E}">
        <p14:creationId xmlns:p14="http://schemas.microsoft.com/office/powerpoint/2010/main" val="3751614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Using Rx for Key Logging</a:t>
            </a:r>
            <a:endParaRPr lang="en-US" dirty="0"/>
          </a:p>
        </p:txBody>
      </p:sp>
      <p:sp>
        <p:nvSpPr>
          <p:cNvPr id="3" name="Text Placeholder 2"/>
          <p:cNvSpPr>
            <a:spLocks noGrp="1"/>
          </p:cNvSpPr>
          <p:nvPr>
            <p:ph type="body" idx="1"/>
          </p:nvPr>
        </p:nvSpPr>
        <p:spPr/>
        <p:txBody>
          <a:bodyPr/>
          <a:lstStyle/>
          <a:p>
            <a:r>
              <a:rPr lang="en-US" dirty="0"/>
              <a:t>Creating Reactive Applications With SignalR</a:t>
            </a:r>
          </a:p>
        </p:txBody>
      </p:sp>
    </p:spTree>
    <p:extLst>
      <p:ext uri="{BB962C8B-B14F-4D97-AF65-F5344CB8AC3E}">
        <p14:creationId xmlns:p14="http://schemas.microsoft.com/office/powerpoint/2010/main" val="21466808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4126" y="2259932"/>
            <a:ext cx="1916795" cy="1840200"/>
          </a:xfrm>
          <a:prstGeom prst="rect">
            <a:avLst/>
          </a:prstGeom>
        </p:spPr>
      </p:pic>
      <p:sp>
        <p:nvSpPr>
          <p:cNvPr id="16" name="Right Arrow 15"/>
          <p:cNvSpPr/>
          <p:nvPr/>
        </p:nvSpPr>
        <p:spPr>
          <a:xfrm rot="13718841">
            <a:off x="4290259" y="1858887"/>
            <a:ext cx="1216152"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rot="18392964">
            <a:off x="6409366" y="1867458"/>
            <a:ext cx="1216152"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rot="1123325">
            <a:off x="6941556" y="3532875"/>
            <a:ext cx="1216152"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ight Arrow 18"/>
          <p:cNvSpPr/>
          <p:nvPr/>
        </p:nvSpPr>
        <p:spPr>
          <a:xfrm rot="5400000">
            <a:off x="5346118" y="4607738"/>
            <a:ext cx="1217844"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9370624">
            <a:off x="3909656" y="3556795"/>
            <a:ext cx="1216152"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http://orig04.deviantart.net/4edb/f/2010/263/4/e/world_wide_web_by_devrez-d2z5zq5.png</a:t>
            </a:r>
          </a:p>
        </p:txBody>
      </p:sp>
    </p:spTree>
    <p:extLst>
      <p:ext uri="{BB962C8B-B14F-4D97-AF65-F5344CB8AC3E}">
        <p14:creationId xmlns:p14="http://schemas.microsoft.com/office/powerpoint/2010/main" val="2155440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graphicFrame>
        <p:nvGraphicFramePr>
          <p:cNvPr id="10" name="Content Placeholder 1"/>
          <p:cNvGraphicFramePr>
            <a:graphicFrameLocks noGrp="1"/>
          </p:cNvGraphicFramePr>
          <p:nvPr>
            <p:ph idx="1"/>
            <p:extLst/>
          </p:nvPr>
        </p:nvGraphicFramePr>
        <p:xfrm>
          <a:off x="3906110" y="1721583"/>
          <a:ext cx="4386064"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5033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21" name="Rectangle 20"/>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https://en.wikipedia.org/wiki/WebSocket</a:t>
            </a:r>
          </a:p>
        </p:txBody>
      </p:sp>
      <p:sp>
        <p:nvSpPr>
          <p:cNvPr id="10" name="Content Placeholder 2"/>
          <p:cNvSpPr>
            <a:spLocks noGrp="1"/>
          </p:cNvSpPr>
          <p:nvPr>
            <p:ph idx="1"/>
          </p:nvPr>
        </p:nvSpPr>
        <p:spPr>
          <a:xfrm>
            <a:off x="457200" y="1200150"/>
            <a:ext cx="11354586" cy="4698232"/>
          </a:xfrm>
        </p:spPr>
        <p:txBody>
          <a:bodyPr>
            <a:normAutofit fontScale="92500" lnSpcReduction="20000"/>
          </a:bodyPr>
          <a:lstStyle/>
          <a:p>
            <a:pPr marL="0" indent="0">
              <a:buNone/>
            </a:pPr>
            <a:r>
              <a:rPr lang="en-US" dirty="0" err="1"/>
              <a:t>WebSocket</a:t>
            </a:r>
            <a:r>
              <a:rPr lang="en-US" dirty="0"/>
              <a:t> is designed to be implemented in web browsers and web servers, but it can be used by any client or server application. The </a:t>
            </a:r>
            <a:r>
              <a:rPr lang="en-US" dirty="0" err="1"/>
              <a:t>WebSocket</a:t>
            </a:r>
            <a:r>
              <a:rPr lang="en-US" dirty="0"/>
              <a:t> Protocol is an independent TCP-based protocol. Its only relationship to HTTP is that its handshake is interpreted by HTTP servers as an Upgrade request</a:t>
            </a:r>
            <a:r>
              <a:rPr lang="en-US" dirty="0" smtClean="0"/>
              <a:t>. </a:t>
            </a:r>
            <a:r>
              <a:rPr lang="en-US" dirty="0"/>
              <a:t>The </a:t>
            </a:r>
            <a:r>
              <a:rPr lang="en-US" dirty="0" err="1"/>
              <a:t>WebSocket</a:t>
            </a:r>
            <a:r>
              <a:rPr lang="en-US" dirty="0"/>
              <a:t> protocol enables interaction between a browser and a web server with lower overheads, facilitating real-time data transfer from and to the server. This is made possible by </a:t>
            </a:r>
            <a:r>
              <a:rPr lang="en-US" b="1" dirty="0"/>
              <a:t>providing a standardized way for the server to send content to the browser without being solicited by the client, and allowing for messages to be passed back and forth while keeping the connection open</a:t>
            </a:r>
            <a:r>
              <a:rPr lang="en-US" dirty="0"/>
              <a:t>. In this way, a two-way (bi-directional) ongoing conversation can take place between a browser and the server. The communications are done over TCP port number 80 (or 443 in the case of TLS-encrypted connections), which is of benefit for those environments which block non-web Internet connections using a firewall. Similar two-way browser-server communications have been achieved in non-standardized ways using stopgap technologies such as Comet.</a:t>
            </a:r>
          </a:p>
        </p:txBody>
      </p:sp>
    </p:spTree>
    <p:extLst>
      <p:ext uri="{BB962C8B-B14F-4D97-AF65-F5344CB8AC3E}">
        <p14:creationId xmlns:p14="http://schemas.microsoft.com/office/powerpoint/2010/main" val="3935652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21" name="Rectangle 20"/>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http://stackexchange.com/performance</a:t>
            </a:r>
          </a:p>
        </p:txBody>
      </p:sp>
      <p:pic>
        <p:nvPicPr>
          <p:cNvPr id="10" name="Picture 9"/>
          <p:cNvPicPr>
            <a:picLocks noChangeAspect="1"/>
          </p:cNvPicPr>
          <p:nvPr/>
        </p:nvPicPr>
        <p:blipFill>
          <a:blip r:embed="rId3"/>
          <a:stretch>
            <a:fillRect/>
          </a:stretch>
        </p:blipFill>
        <p:spPr>
          <a:xfrm>
            <a:off x="1232421" y="1171823"/>
            <a:ext cx="9733441" cy="4728390"/>
          </a:xfrm>
          <a:prstGeom prst="rect">
            <a:avLst/>
          </a:prstGeom>
        </p:spPr>
      </p:pic>
    </p:spTree>
    <p:extLst>
      <p:ext uri="{BB962C8B-B14F-4D97-AF65-F5344CB8AC3E}">
        <p14:creationId xmlns:p14="http://schemas.microsoft.com/office/powerpoint/2010/main" val="2731296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21" name="Rectangle 20"/>
          <p:cNvSpPr/>
          <p:nvPr/>
        </p:nvSpPr>
        <p:spPr>
          <a:xfrm>
            <a:off x="3557117" y="6276894"/>
            <a:ext cx="8634884"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https://visualstudiomagazine.com/articles/2013/06/26/~/media/ECG/visualstudiomagazine/Images/introimages/012213BuildaSignalRApp.ashx</a:t>
            </a:r>
          </a:p>
        </p:txBody>
      </p:sp>
      <p:pic>
        <p:nvPicPr>
          <p:cNvPr id="5" name="Picture 4"/>
          <p:cNvPicPr>
            <a:picLocks noChangeAspect="1"/>
          </p:cNvPicPr>
          <p:nvPr/>
        </p:nvPicPr>
        <p:blipFill>
          <a:blip r:embed="rId3"/>
          <a:stretch>
            <a:fillRect/>
          </a:stretch>
        </p:blipFill>
        <p:spPr>
          <a:xfrm>
            <a:off x="3895634" y="1190100"/>
            <a:ext cx="4407015" cy="4395943"/>
          </a:xfrm>
          <a:prstGeom prst="rect">
            <a:avLst/>
          </a:prstGeom>
        </p:spPr>
      </p:pic>
    </p:spTree>
    <p:extLst>
      <p:ext uri="{BB962C8B-B14F-4D97-AF65-F5344CB8AC3E}">
        <p14:creationId xmlns:p14="http://schemas.microsoft.com/office/powerpoint/2010/main" val="3362114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Downloads</a:t>
            </a:r>
            <a:endParaRPr lang="en-US" dirty="0"/>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dirty="0"/>
              <a:t>https://github.com/JasonBock/ReactiveSignalR</a:t>
            </a:r>
          </a:p>
        </p:txBody>
      </p:sp>
    </p:spTree>
    <p:extLst>
      <p:ext uri="{BB962C8B-B14F-4D97-AF65-F5344CB8AC3E}">
        <p14:creationId xmlns:p14="http://schemas.microsoft.com/office/powerpoint/2010/main" val="1572523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5" name="Rounded Rectangle 4"/>
          <p:cNvSpPr/>
          <p:nvPr/>
        </p:nvSpPr>
        <p:spPr>
          <a:xfrm>
            <a:off x="3495570" y="1768719"/>
            <a:ext cx="43434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white"/>
                </a:solidFill>
                <a:effectLst/>
                <a:uLnTx/>
                <a:uFillTx/>
                <a:latin typeface="Franklin Gothic Book"/>
                <a:ea typeface="+mn-ea"/>
                <a:cs typeface="+mn-cs"/>
              </a:rPr>
              <a:t>WebSockets</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6" name="Rounded Rectangle 5"/>
          <p:cNvSpPr/>
          <p:nvPr/>
        </p:nvSpPr>
        <p:spPr>
          <a:xfrm>
            <a:off x="3495570" y="2606919"/>
            <a:ext cx="43434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a:ea typeface="+mn-ea"/>
                <a:cs typeface="+mn-cs"/>
              </a:rPr>
              <a:t>Server-Sent Events or </a:t>
            </a:r>
            <a:r>
              <a:rPr kumimoji="0" lang="en-US" sz="1800" b="0" i="0" u="none" strike="noStrike" kern="1200" cap="none" spc="0" normalizeH="0" baseline="0" noProof="0" dirty="0" err="1">
                <a:ln>
                  <a:noFill/>
                </a:ln>
                <a:solidFill>
                  <a:prstClr val="white"/>
                </a:solidFill>
                <a:effectLst/>
                <a:uLnTx/>
                <a:uFillTx/>
                <a:latin typeface="Franklin Gothic Book"/>
                <a:ea typeface="+mn-ea"/>
                <a:cs typeface="+mn-cs"/>
              </a:rPr>
              <a:t>EventSource</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7" name="Rounded Rectangle 6"/>
          <p:cNvSpPr/>
          <p:nvPr/>
        </p:nvSpPr>
        <p:spPr>
          <a:xfrm>
            <a:off x="3495570" y="3445119"/>
            <a:ext cx="43434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a:ea typeface="+mn-ea"/>
                <a:cs typeface="+mn-cs"/>
              </a:rPr>
              <a:t>Forever Frame</a:t>
            </a:r>
          </a:p>
        </p:txBody>
      </p:sp>
      <p:sp>
        <p:nvSpPr>
          <p:cNvPr id="8" name="Rounded Rectangle 7"/>
          <p:cNvSpPr/>
          <p:nvPr/>
        </p:nvSpPr>
        <p:spPr>
          <a:xfrm>
            <a:off x="3495570" y="4283319"/>
            <a:ext cx="43434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Franklin Gothic Book"/>
                <a:ea typeface="+mn-ea"/>
                <a:cs typeface="+mn-cs"/>
              </a:rPr>
              <a:t>Ajax long polling</a:t>
            </a:r>
          </a:p>
        </p:txBody>
      </p:sp>
      <p:sp>
        <p:nvSpPr>
          <p:cNvPr id="9" name="Curved Left Arrow 8"/>
          <p:cNvSpPr/>
          <p:nvPr/>
        </p:nvSpPr>
        <p:spPr>
          <a:xfrm>
            <a:off x="8029470" y="2149719"/>
            <a:ext cx="731520" cy="7239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Franklin Gothic Book"/>
              <a:ea typeface="+mn-ea"/>
              <a:cs typeface="+mn-cs"/>
            </a:endParaRPr>
          </a:p>
        </p:txBody>
      </p:sp>
      <p:sp>
        <p:nvSpPr>
          <p:cNvPr id="11" name="Curved Left Arrow 10"/>
          <p:cNvSpPr/>
          <p:nvPr/>
        </p:nvSpPr>
        <p:spPr>
          <a:xfrm>
            <a:off x="8029470" y="2985704"/>
            <a:ext cx="731520" cy="7239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Franklin Gothic Book"/>
              <a:ea typeface="+mn-ea"/>
              <a:cs typeface="+mn-cs"/>
            </a:endParaRPr>
          </a:p>
        </p:txBody>
      </p:sp>
      <p:sp>
        <p:nvSpPr>
          <p:cNvPr id="12" name="Curved Left Arrow 11"/>
          <p:cNvSpPr/>
          <p:nvPr/>
        </p:nvSpPr>
        <p:spPr>
          <a:xfrm>
            <a:off x="8029470" y="3881497"/>
            <a:ext cx="731520" cy="7239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3565A"/>
              </a:solidFill>
              <a:effectLst/>
              <a:uLnTx/>
              <a:uFillTx/>
              <a:latin typeface="Franklin Gothic Book"/>
              <a:ea typeface="+mn-ea"/>
              <a:cs typeface="+mn-cs"/>
            </a:endParaRPr>
          </a:p>
        </p:txBody>
      </p:sp>
    </p:spTree>
    <p:extLst>
      <p:ext uri="{BB962C8B-B14F-4D97-AF65-F5344CB8AC3E}">
        <p14:creationId xmlns:p14="http://schemas.microsoft.com/office/powerpoint/2010/main" val="3128371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10" name="Rectangle 9"/>
          <p:cNvSpPr/>
          <p:nvPr/>
        </p:nvSpPr>
        <p:spPr>
          <a:xfrm>
            <a:off x="4677508" y="2500574"/>
            <a:ext cx="2664296" cy="1512168"/>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Hub</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a:off x="4965540" y="3076638"/>
            <a:ext cx="2016224" cy="720080"/>
          </a:xfrm>
          <a:prstGeom prst="rect">
            <a:avLst/>
          </a:prstGeom>
          <a:solidFill>
            <a:schemeClr val="accent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Connection</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675738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graphicFrame>
        <p:nvGraphicFramePr>
          <p:cNvPr id="5" name="Table 4"/>
          <p:cNvGraphicFramePr>
            <a:graphicFrameLocks noGrp="1"/>
          </p:cNvGraphicFramePr>
          <p:nvPr>
            <p:extLst/>
          </p:nvPr>
        </p:nvGraphicFramePr>
        <p:xfrm>
          <a:off x="2390730" y="2025862"/>
          <a:ext cx="7416824" cy="2865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338811455"/>
                    </a:ext>
                  </a:extLst>
                </a:gridCol>
                <a:gridCol w="4368824">
                  <a:extLst>
                    <a:ext uri="{9D8B030D-6E8A-4147-A177-3AD203B41FA5}">
                      <a16:colId xmlns:a16="http://schemas.microsoft.com/office/drawing/2014/main" val="2536680836"/>
                    </a:ext>
                  </a:extLst>
                </a:gridCol>
              </a:tblGrid>
              <a:tr h="370840">
                <a:tc>
                  <a:txBody>
                    <a:bodyPr/>
                    <a:lstStyle/>
                    <a:p>
                      <a:pPr algn="ctr"/>
                      <a:r>
                        <a:rPr lang="en-US" dirty="0" smtClean="0"/>
                        <a:t>Behavior</a:t>
                      </a:r>
                      <a:endParaRPr lang="en-US" dirty="0"/>
                    </a:p>
                  </a:txBody>
                  <a:tcPr/>
                </a:tc>
                <a:tc>
                  <a:txBody>
                    <a:bodyPr/>
                    <a:lstStyle/>
                    <a:p>
                      <a:pPr algn="ctr"/>
                      <a:r>
                        <a:rPr lang="en-US" dirty="0" smtClean="0"/>
                        <a:t>Code</a:t>
                      </a:r>
                      <a:endParaRPr lang="en-US" dirty="0"/>
                    </a:p>
                  </a:txBody>
                  <a:tcPr/>
                </a:tc>
                <a:extLst>
                  <a:ext uri="{0D108BD9-81ED-4DB2-BD59-A6C34878D82A}">
                    <a16:rowId xmlns:a16="http://schemas.microsoft.com/office/drawing/2014/main" val="3910914889"/>
                  </a:ext>
                </a:extLst>
              </a:tr>
              <a:tr h="370840">
                <a:tc>
                  <a:txBody>
                    <a:bodyPr/>
                    <a:lstStyle/>
                    <a:p>
                      <a:r>
                        <a:rPr lang="en-US" dirty="0" smtClean="0"/>
                        <a:t>All connected clients</a:t>
                      </a:r>
                      <a:endParaRPr lang="en-US" dirty="0"/>
                    </a:p>
                  </a:txBody>
                  <a:tcPr/>
                </a:tc>
                <a:tc>
                  <a:txBody>
                    <a:bodyPr/>
                    <a:lstStyle/>
                    <a:p>
                      <a:r>
                        <a:rPr lang="en-US" dirty="0" err="1" smtClean="0"/>
                        <a:t>Clients.All</a:t>
                      </a:r>
                      <a:endParaRPr lang="en-US" dirty="0"/>
                    </a:p>
                  </a:txBody>
                  <a:tcPr/>
                </a:tc>
                <a:extLst>
                  <a:ext uri="{0D108BD9-81ED-4DB2-BD59-A6C34878D82A}">
                    <a16:rowId xmlns:a16="http://schemas.microsoft.com/office/drawing/2014/main" val="2908298694"/>
                  </a:ext>
                </a:extLst>
              </a:tr>
              <a:tr h="370840">
                <a:tc>
                  <a:txBody>
                    <a:bodyPr/>
                    <a:lstStyle/>
                    <a:p>
                      <a:r>
                        <a:rPr lang="en-US" dirty="0" smtClean="0"/>
                        <a:t>Only calling client</a:t>
                      </a:r>
                      <a:endParaRPr lang="en-US" dirty="0"/>
                    </a:p>
                  </a:txBody>
                  <a:tcPr/>
                </a:tc>
                <a:tc>
                  <a:txBody>
                    <a:bodyPr/>
                    <a:lstStyle/>
                    <a:p>
                      <a:r>
                        <a:rPr lang="en-US" dirty="0" err="1" smtClean="0"/>
                        <a:t>Clients.Caller</a:t>
                      </a:r>
                      <a:endParaRPr lang="en-US" dirty="0" smtClean="0"/>
                    </a:p>
                  </a:txBody>
                  <a:tcPr/>
                </a:tc>
                <a:extLst>
                  <a:ext uri="{0D108BD9-81ED-4DB2-BD59-A6C34878D82A}">
                    <a16:rowId xmlns:a16="http://schemas.microsoft.com/office/drawing/2014/main" val="3457954896"/>
                  </a:ext>
                </a:extLst>
              </a:tr>
              <a:tr h="370840">
                <a:tc>
                  <a:txBody>
                    <a:bodyPr/>
                    <a:lstStyle/>
                    <a:p>
                      <a:r>
                        <a:rPr lang="en-US" dirty="0" smtClean="0"/>
                        <a:t>All clients</a:t>
                      </a:r>
                      <a:r>
                        <a:rPr lang="en-US" baseline="0" dirty="0" smtClean="0"/>
                        <a:t> except the caller</a:t>
                      </a:r>
                      <a:endParaRPr lang="en-US" dirty="0"/>
                    </a:p>
                  </a:txBody>
                  <a:tcPr/>
                </a:tc>
                <a:tc>
                  <a:txBody>
                    <a:bodyPr/>
                    <a:lstStyle/>
                    <a:p>
                      <a:r>
                        <a:rPr lang="en-US" dirty="0" err="1" smtClean="0"/>
                        <a:t>Clients.Others</a:t>
                      </a:r>
                      <a:endParaRPr lang="en-US" dirty="0" smtClean="0"/>
                    </a:p>
                  </a:txBody>
                  <a:tcPr/>
                </a:tc>
                <a:extLst>
                  <a:ext uri="{0D108BD9-81ED-4DB2-BD59-A6C34878D82A}">
                    <a16:rowId xmlns:a16="http://schemas.microsoft.com/office/drawing/2014/main" val="3371776231"/>
                  </a:ext>
                </a:extLst>
              </a:tr>
              <a:tr h="370840">
                <a:tc>
                  <a:txBody>
                    <a:bodyPr/>
                    <a:lstStyle/>
                    <a:p>
                      <a:r>
                        <a:rPr lang="en-US" dirty="0" smtClean="0"/>
                        <a:t>Specific</a:t>
                      </a:r>
                      <a:r>
                        <a:rPr lang="en-US" baseline="0" dirty="0" smtClean="0"/>
                        <a:t> client</a:t>
                      </a:r>
                      <a:endParaRPr lang="en-US" dirty="0"/>
                    </a:p>
                  </a:txBody>
                  <a:tcPr/>
                </a:tc>
                <a:tc>
                  <a:txBody>
                    <a:bodyPr/>
                    <a:lstStyle/>
                    <a:p>
                      <a:r>
                        <a:rPr lang="en-US" dirty="0" err="1" smtClean="0"/>
                        <a:t>Clients.Client</a:t>
                      </a:r>
                      <a:r>
                        <a:rPr lang="en-US" dirty="0" smtClean="0"/>
                        <a:t>(</a:t>
                      </a:r>
                      <a:r>
                        <a:rPr lang="en-US" dirty="0" err="1" smtClean="0"/>
                        <a:t>Context.ConnectionId</a:t>
                      </a:r>
                      <a:r>
                        <a:rPr lang="en-US" dirty="0" smtClean="0"/>
                        <a:t>)</a:t>
                      </a:r>
                    </a:p>
                  </a:txBody>
                  <a:tcPr/>
                </a:tc>
                <a:extLst>
                  <a:ext uri="{0D108BD9-81ED-4DB2-BD59-A6C34878D82A}">
                    <a16:rowId xmlns:a16="http://schemas.microsoft.com/office/drawing/2014/main" val="1137818851"/>
                  </a:ext>
                </a:extLst>
              </a:tr>
              <a:tr h="370840">
                <a:tc>
                  <a:txBody>
                    <a:bodyPr/>
                    <a:lstStyle/>
                    <a:p>
                      <a:r>
                        <a:rPr lang="en-US" dirty="0" smtClean="0"/>
                        <a:t>All clients except</a:t>
                      </a:r>
                      <a:r>
                        <a:rPr lang="en-US" baseline="0" dirty="0" smtClean="0"/>
                        <a:t> specific ones</a:t>
                      </a:r>
                      <a:endParaRPr lang="en-US" dirty="0"/>
                    </a:p>
                  </a:txBody>
                  <a:tcPr/>
                </a:tc>
                <a:tc>
                  <a:txBody>
                    <a:bodyPr/>
                    <a:lstStyle/>
                    <a:p>
                      <a:r>
                        <a:rPr lang="en-US" dirty="0" err="1" smtClean="0"/>
                        <a:t>Clients.AllExcept</a:t>
                      </a:r>
                      <a:r>
                        <a:rPr lang="en-US" dirty="0" smtClean="0"/>
                        <a:t>(connectionId1,</a:t>
                      </a:r>
                      <a:r>
                        <a:rPr lang="en-US" baseline="0" dirty="0" smtClean="0"/>
                        <a:t> …)</a:t>
                      </a:r>
                      <a:endParaRPr lang="en-US" dirty="0" smtClean="0"/>
                    </a:p>
                  </a:txBody>
                  <a:tcPr/>
                </a:tc>
                <a:extLst>
                  <a:ext uri="{0D108BD9-81ED-4DB2-BD59-A6C34878D82A}">
                    <a16:rowId xmlns:a16="http://schemas.microsoft.com/office/drawing/2014/main" val="4206421296"/>
                  </a:ext>
                </a:extLst>
              </a:tr>
              <a:tr h="370840">
                <a:tc>
                  <a:txBody>
                    <a:bodyPr/>
                    <a:lstStyle/>
                    <a:p>
                      <a:r>
                        <a:rPr lang="en-US" dirty="0" smtClean="0"/>
                        <a:t>Specific</a:t>
                      </a:r>
                      <a:r>
                        <a:rPr lang="en-US" baseline="0" dirty="0" smtClean="0"/>
                        <a:t> group</a:t>
                      </a:r>
                      <a:endParaRPr lang="en-US" dirty="0"/>
                    </a:p>
                  </a:txBody>
                  <a:tcPr/>
                </a:tc>
                <a:tc>
                  <a:txBody>
                    <a:bodyPr/>
                    <a:lstStyle/>
                    <a:p>
                      <a:r>
                        <a:rPr lang="en-US" dirty="0" err="1" smtClean="0"/>
                        <a:t>Clients.Group</a:t>
                      </a:r>
                      <a:r>
                        <a:rPr lang="en-US" dirty="0" smtClean="0"/>
                        <a:t>(</a:t>
                      </a:r>
                      <a:r>
                        <a:rPr lang="en-US" dirty="0" err="1" smtClean="0"/>
                        <a:t>groupName</a:t>
                      </a:r>
                      <a:r>
                        <a:rPr lang="en-US" dirty="0" smtClean="0"/>
                        <a:t>)</a:t>
                      </a:r>
                    </a:p>
                  </a:txBody>
                  <a:tcPr/>
                </a:tc>
                <a:extLst>
                  <a:ext uri="{0D108BD9-81ED-4DB2-BD59-A6C34878D82A}">
                    <a16:rowId xmlns:a16="http://schemas.microsoft.com/office/drawing/2014/main" val="2189563308"/>
                  </a:ext>
                </a:extLst>
              </a:tr>
            </a:tbl>
          </a:graphicData>
        </a:graphic>
      </p:graphicFrame>
    </p:spTree>
    <p:extLst>
      <p:ext uri="{BB962C8B-B14F-4D97-AF65-F5344CB8AC3E}">
        <p14:creationId xmlns:p14="http://schemas.microsoft.com/office/powerpoint/2010/main" val="1090802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Broadcasting Keys With </a:t>
            </a:r>
            <a:r>
              <a:rPr lang="en-US" dirty="0" smtClean="0"/>
              <a:t>SignalR</a:t>
            </a:r>
            <a:endParaRPr lang="en-US" dirty="0"/>
          </a:p>
        </p:txBody>
      </p:sp>
      <p:sp>
        <p:nvSpPr>
          <p:cNvPr id="3" name="Text Placeholder 2"/>
          <p:cNvSpPr>
            <a:spLocks noGrp="1"/>
          </p:cNvSpPr>
          <p:nvPr>
            <p:ph type="body" idx="1"/>
          </p:nvPr>
        </p:nvSpPr>
        <p:spPr/>
        <p:txBody>
          <a:bodyPr/>
          <a:lstStyle/>
          <a:p>
            <a:r>
              <a:rPr lang="en-US" dirty="0"/>
              <a:t>Creating Reactive Applications With SignalR</a:t>
            </a:r>
          </a:p>
        </p:txBody>
      </p:sp>
    </p:spTree>
    <p:extLst>
      <p:ext uri="{BB962C8B-B14F-4D97-AF65-F5344CB8AC3E}">
        <p14:creationId xmlns:p14="http://schemas.microsoft.com/office/powerpoint/2010/main" val="3956147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SignalR	</a:t>
            </a:r>
            <a:endParaRPr lang="en-US" dirty="0"/>
          </a:p>
        </p:txBody>
      </p:sp>
      <p:sp>
        <p:nvSpPr>
          <p:cNvPr id="21" name="Rectangle 20"/>
          <p:cNvSpPr/>
          <p:nvPr/>
        </p:nvSpPr>
        <p:spPr>
          <a:xfrm>
            <a:off x="3557117" y="6276894"/>
            <a:ext cx="8634884"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https://docs.microsoft.com/en-us/aspnet/signalr/overview/performance/scaleout-in-signalr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89" y="1300633"/>
            <a:ext cx="4966905" cy="4302235"/>
          </a:xfrm>
          <a:prstGeom prst="rect">
            <a:avLst/>
          </a:prstGeom>
        </p:spPr>
      </p:pic>
    </p:spTree>
    <p:extLst>
      <p:ext uri="{BB962C8B-B14F-4D97-AF65-F5344CB8AC3E}">
        <p14:creationId xmlns:p14="http://schemas.microsoft.com/office/powerpoint/2010/main" val="40077727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data support, e.g. send/receive binary data </a:t>
            </a:r>
          </a:p>
          <a:p>
            <a:r>
              <a:rPr lang="en-US" dirty="0"/>
              <a:t>Host-agnostic (enables non-HTTP transports)</a:t>
            </a:r>
          </a:p>
          <a:p>
            <a:r>
              <a:rPr lang="en-US" dirty="0"/>
              <a:t>New Endpoints API </a:t>
            </a:r>
          </a:p>
          <a:p>
            <a:r>
              <a:rPr lang="en-US" dirty="0"/>
              <a:t>Presence feature</a:t>
            </a:r>
          </a:p>
          <a:p>
            <a:r>
              <a:rPr lang="en-US" dirty="0"/>
              <a:t>Multiple protocols/formats support, e.g. JSON, </a:t>
            </a:r>
            <a:r>
              <a:rPr lang="en-US" dirty="0" err="1"/>
              <a:t>ProtoBuf</a:t>
            </a:r>
            <a:r>
              <a:rPr lang="en-US" dirty="0"/>
              <a:t>, custom </a:t>
            </a:r>
          </a:p>
          <a:p>
            <a:r>
              <a:rPr lang="en-US" dirty="0"/>
              <a:t>Support “pure” </a:t>
            </a:r>
            <a:r>
              <a:rPr lang="en-US" dirty="0" err="1"/>
              <a:t>WebSocket</a:t>
            </a:r>
            <a:r>
              <a:rPr lang="en-US" dirty="0"/>
              <a:t> clients</a:t>
            </a:r>
          </a:p>
          <a:p>
            <a:r>
              <a:rPr lang="en-US" dirty="0"/>
              <a:t>New clients (</a:t>
            </a:r>
            <a:r>
              <a:rPr lang="en-US" dirty="0" err="1"/>
              <a:t>TypeScript</a:t>
            </a:r>
            <a:r>
              <a:rPr lang="en-US" dirty="0"/>
              <a:t>, C#, C++, Java, Swift)</a:t>
            </a:r>
          </a:p>
          <a:p>
            <a:r>
              <a:rPr lang="en-US" dirty="0"/>
              <a:t>Flexible scale-out extensibility</a:t>
            </a:r>
          </a:p>
          <a:p>
            <a:r>
              <a:rPr lang="en-US" dirty="0"/>
              <a:t>No jQuery dependency</a:t>
            </a:r>
            <a:r>
              <a:rPr lang="en-US" dirty="0" smtClean="0"/>
              <a:t>!</a:t>
            </a:r>
            <a:endParaRPr lang="en-US" dirty="0"/>
          </a:p>
        </p:txBody>
      </p:sp>
      <p:sp>
        <p:nvSpPr>
          <p:cNvPr id="3" name="Title 2"/>
          <p:cNvSpPr>
            <a:spLocks noGrp="1"/>
          </p:cNvSpPr>
          <p:nvPr>
            <p:ph type="title"/>
          </p:nvPr>
        </p:nvSpPr>
        <p:spPr/>
        <p:txBody>
          <a:bodyPr/>
          <a:lstStyle/>
          <a:p>
            <a:r>
              <a:rPr lang="en-US" dirty="0" smtClean="0"/>
              <a:t>SignalR</a:t>
            </a:r>
            <a:endParaRPr lang="en-US" dirty="0"/>
          </a:p>
        </p:txBody>
      </p:sp>
      <p:sp>
        <p:nvSpPr>
          <p:cNvPr id="4" name="Rectangle 3"/>
          <p:cNvSpPr/>
          <p:nvPr/>
        </p:nvSpPr>
        <p:spPr>
          <a:xfrm>
            <a:off x="3557117" y="6276894"/>
            <a:ext cx="8634884"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https://speakerdeck.com/davidfowl/introducing-asp-dot-net-core-sockets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https://github.com/aspnet/signalr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https://channel9.msdn.com/Events/Build/2017/B8078</a:t>
            </a:r>
          </a:p>
        </p:txBody>
      </p:sp>
    </p:spTree>
    <p:extLst>
      <p:ext uri="{BB962C8B-B14F-4D97-AF65-F5344CB8AC3E}">
        <p14:creationId xmlns:p14="http://schemas.microsoft.com/office/powerpoint/2010/main" val="37535536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pic>
        <p:nvPicPr>
          <p:cNvPr id="6" name="Picture 5"/>
          <p:cNvPicPr>
            <a:picLocks noChangeAspect="1"/>
          </p:cNvPicPr>
          <p:nvPr/>
        </p:nvPicPr>
        <p:blipFill>
          <a:blip r:embed="rId3"/>
          <a:stretch>
            <a:fillRect/>
          </a:stretch>
        </p:blipFill>
        <p:spPr>
          <a:xfrm>
            <a:off x="5046783" y="2400928"/>
            <a:ext cx="2121460" cy="2116130"/>
          </a:xfrm>
          <a:prstGeom prst="rect">
            <a:avLst/>
          </a:prstGeom>
        </p:spPr>
      </p:pic>
      <p:pic>
        <p:nvPicPr>
          <p:cNvPr id="7" name="Picture 6"/>
          <p:cNvPicPr>
            <a:picLocks noChangeAspect="1"/>
          </p:cNvPicPr>
          <p:nvPr/>
        </p:nvPicPr>
        <p:blipFill>
          <a:blip r:embed="rId4"/>
          <a:stretch>
            <a:fillRect/>
          </a:stretch>
        </p:blipFill>
        <p:spPr>
          <a:xfrm>
            <a:off x="1694110" y="2324728"/>
            <a:ext cx="2210667" cy="2124435"/>
          </a:xfrm>
          <a:prstGeom prst="rect">
            <a:avLst/>
          </a:prstGeom>
        </p:spPr>
      </p:pic>
      <p:sp>
        <p:nvSpPr>
          <p:cNvPr id="8" name="TextBox 7"/>
          <p:cNvSpPr txBox="1"/>
          <p:nvPr/>
        </p:nvSpPr>
        <p:spPr>
          <a:xfrm>
            <a:off x="4133696" y="2832947"/>
            <a:ext cx="649537"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smtClean="0">
                <a:ln>
                  <a:noFill/>
                </a:ln>
                <a:solidFill>
                  <a:srgbClr val="53565A"/>
                </a:solidFill>
                <a:effectLst/>
                <a:uLnTx/>
                <a:uFillTx/>
                <a:latin typeface="Consolas" panose="020B0609020204030204" pitchFamily="49" charset="0"/>
                <a:ea typeface="+mn-ea"/>
                <a:cs typeface="+mn-cs"/>
              </a:rPr>
              <a:t>+</a:t>
            </a:r>
            <a:endParaRPr kumimoji="0" lang="en-US" sz="6600" b="0" i="0" u="none" strike="noStrike" kern="1200" cap="none" spc="0" normalizeH="0" baseline="0" noProof="0" dirty="0">
              <a:ln>
                <a:noFill/>
              </a:ln>
              <a:solidFill>
                <a:srgbClr val="53565A"/>
              </a:solidFill>
              <a:effectLst/>
              <a:uLnTx/>
              <a:uFillTx/>
              <a:latin typeface="Consolas" panose="020B0609020204030204" pitchFamily="49" charset="0"/>
              <a:ea typeface="+mn-ea"/>
              <a:cs typeface="+mn-cs"/>
            </a:endParaRPr>
          </a:p>
        </p:txBody>
      </p:sp>
      <p:sp>
        <p:nvSpPr>
          <p:cNvPr id="9" name="TextBox 8"/>
          <p:cNvSpPr txBox="1"/>
          <p:nvPr/>
        </p:nvSpPr>
        <p:spPr>
          <a:xfrm>
            <a:off x="7456261" y="2858398"/>
            <a:ext cx="649537"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smtClean="0">
                <a:ln>
                  <a:noFill/>
                </a:ln>
                <a:solidFill>
                  <a:srgbClr val="53565A"/>
                </a:solidFill>
                <a:effectLst/>
                <a:uLnTx/>
                <a:uFillTx/>
                <a:latin typeface="Consolas" panose="020B0609020204030204" pitchFamily="49" charset="0"/>
                <a:ea typeface="+mn-ea"/>
                <a:cs typeface="+mn-cs"/>
              </a:rPr>
              <a:t>=</a:t>
            </a:r>
            <a:endParaRPr kumimoji="0" lang="en-US" sz="6600" b="0" i="0" u="none" strike="noStrike" kern="1200" cap="none" spc="0" normalizeH="0" baseline="0" noProof="0" dirty="0">
              <a:ln>
                <a:noFill/>
              </a:ln>
              <a:solidFill>
                <a:srgbClr val="53565A"/>
              </a:solidFill>
              <a:effectLst/>
              <a:uLnTx/>
              <a:uFillTx/>
              <a:latin typeface="Consolas" panose="020B0609020204030204" pitchFamily="49" charset="0"/>
              <a:ea typeface="+mn-ea"/>
              <a:cs typeface="+mn-cs"/>
            </a:endParaRPr>
          </a:p>
        </p:txBody>
      </p:sp>
      <p:pic>
        <p:nvPicPr>
          <p:cNvPr id="10" name="Picture 9"/>
          <p:cNvPicPr>
            <a:picLocks noChangeAspect="1"/>
          </p:cNvPicPr>
          <p:nvPr/>
        </p:nvPicPr>
        <p:blipFill>
          <a:blip r:embed="rId5"/>
          <a:stretch>
            <a:fillRect/>
          </a:stretch>
        </p:blipFill>
        <p:spPr>
          <a:xfrm>
            <a:off x="8105798" y="2347740"/>
            <a:ext cx="2236467" cy="2133876"/>
          </a:xfrm>
          <a:prstGeom prst="rect">
            <a:avLst/>
          </a:prstGeom>
        </p:spPr>
      </p:pic>
    </p:spTree>
    <p:extLst>
      <p:ext uri="{BB962C8B-B14F-4D97-AF65-F5344CB8AC3E}">
        <p14:creationId xmlns:p14="http://schemas.microsoft.com/office/powerpoint/2010/main" val="649938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0845" y="1454203"/>
            <a:ext cx="9303384" cy="1862379"/>
          </a:xfrm>
        </p:spPr>
        <p:txBody>
          <a:bodyPr/>
          <a:lstStyle/>
          <a:p>
            <a:r>
              <a:rPr lang="en-US" sz="3600" i="0" dirty="0">
                <a:solidFill>
                  <a:schemeClr val="tx2"/>
                </a:solidFill>
                <a:latin typeface="Franklin Gothic Medium Cond" panose="020B0606030402020204" pitchFamily="34" charset="0"/>
                <a:cs typeface="+mj-cs"/>
              </a:rPr>
              <a:t>Code Mastery:</a:t>
            </a:r>
            <a:r>
              <a:rPr lang="en-US" sz="3600" b="1" dirty="0"/>
              <a:t/>
            </a:r>
            <a:br>
              <a:rPr lang="en-US" sz="3600" b="1" dirty="0"/>
            </a:br>
            <a:r>
              <a:rPr lang="en-US" sz="3600" b="1" i="0" dirty="0" smtClean="0"/>
              <a:t>Creating Reactive Applications With SignalR</a:t>
            </a:r>
            <a:r>
              <a:rPr lang="en-US" sz="3600" b="1" i="0" dirty="0"/>
              <a:t/>
            </a:r>
            <a:br>
              <a:rPr lang="en-US" sz="3600" b="1" i="0" dirty="0"/>
            </a:br>
            <a:r>
              <a:rPr lang="en-US" sz="2800" b="1" dirty="0" smtClean="0"/>
              <a:t>Jason Bock</a:t>
            </a:r>
            <a:br>
              <a:rPr lang="en-US" sz="2800" b="1" dirty="0" smtClean="0"/>
            </a:br>
            <a:r>
              <a:rPr lang="en-US" sz="2800" b="1" dirty="0" smtClean="0"/>
              <a:t>Practice Lead</a:t>
            </a:r>
            <a:endParaRPr lang="en-US" sz="2800" b="1" dirty="0"/>
          </a:p>
        </p:txBody>
      </p:sp>
      <p:sp>
        <p:nvSpPr>
          <p:cNvPr id="7" name="Text Placeholder 6"/>
          <p:cNvSpPr>
            <a:spLocks noGrp="1"/>
          </p:cNvSpPr>
          <p:nvPr>
            <p:ph type="body" idx="11"/>
          </p:nvPr>
        </p:nvSpPr>
        <p:spPr/>
        <p:txBody>
          <a:bodyPr/>
          <a:lstStyle/>
          <a:p>
            <a:r>
              <a:rPr lang="en-US" dirty="0"/>
              <a:t>August 1, 2017</a:t>
            </a:r>
          </a:p>
        </p:txBody>
      </p:sp>
      <p:sp>
        <p:nvSpPr>
          <p:cNvPr id="4" name="TextBox 3"/>
          <p:cNvSpPr txBox="1"/>
          <p:nvPr/>
        </p:nvSpPr>
        <p:spPr>
          <a:xfrm>
            <a:off x="3312235" y="3690296"/>
            <a:ext cx="6643917" cy="1933667"/>
          </a:xfrm>
          <a:prstGeom prst="rect">
            <a:avLst/>
          </a:prstGeom>
          <a:noFill/>
        </p:spPr>
        <p:txBody>
          <a:bodyPr wrap="square" rtlCol="0" anchor="ctr" anchorCtr="0">
            <a:noAutofit/>
          </a:bodyPr>
          <a:lstStyle/>
          <a:p>
            <a:r>
              <a:rPr lang="en-US" dirty="0" smtClean="0"/>
              <a:t>Remember…</a:t>
            </a:r>
          </a:p>
          <a:p>
            <a:pPr marL="285750" indent="-285750">
              <a:buClr>
                <a:srgbClr val="7AB800"/>
              </a:buClr>
              <a:buFont typeface="Wingdings" panose="05000000000000000000" pitchFamily="2" charset="2"/>
              <a:buChar char="§"/>
            </a:pPr>
            <a:r>
              <a:rPr lang="en-US" dirty="0"/>
              <a:t>https://github.com/JasonBock/ReactiveSignalR</a:t>
            </a:r>
            <a:endParaRPr lang="en-US" dirty="0"/>
          </a:p>
          <a:p>
            <a:pPr marL="285750" indent="-285750">
              <a:buClr>
                <a:srgbClr val="7AB800"/>
              </a:buClr>
              <a:buFont typeface="Wingdings" panose="05000000000000000000" pitchFamily="2" charset="2"/>
              <a:buChar char="§"/>
            </a:pPr>
            <a:r>
              <a:rPr lang="en-US" dirty="0" smtClean="0"/>
              <a:t>References in the notes on this slide</a:t>
            </a:r>
          </a:p>
        </p:txBody>
      </p:sp>
    </p:spTree>
    <p:extLst>
      <p:ext uri="{BB962C8B-B14F-4D97-AF65-F5344CB8AC3E}">
        <p14:creationId xmlns:p14="http://schemas.microsoft.com/office/powerpoint/2010/main" val="292638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smtClean="0"/>
              <a:t>Reactive</a:t>
            </a:r>
          </a:p>
          <a:p>
            <a:r>
              <a:rPr lang="en-US" dirty="0" smtClean="0"/>
              <a:t>SignalR</a:t>
            </a:r>
          </a:p>
          <a:p>
            <a:r>
              <a:rPr lang="en-US" dirty="0" smtClean="0"/>
              <a:t>Demos</a:t>
            </a:r>
            <a:endParaRPr lang="en-US" dirty="0"/>
          </a:p>
        </p:txBody>
      </p:sp>
      <p:sp>
        <p:nvSpPr>
          <p:cNvPr id="3" name="Title 2"/>
          <p:cNvSpPr>
            <a:spLocks noGrp="1"/>
          </p:cNvSpPr>
          <p:nvPr>
            <p:ph type="title"/>
          </p:nvPr>
        </p:nvSpPr>
        <p:spPr/>
        <p:txBody>
          <a:bodyPr/>
          <a:lstStyle/>
          <a:p>
            <a:r>
              <a:rPr lang="en-US" dirty="0" smtClean="0"/>
              <a:t>Overview	</a:t>
            </a:r>
            <a:endParaRPr lang="en-US" dirty="0"/>
          </a:p>
        </p:txBody>
      </p:sp>
      <p:sp>
        <p:nvSpPr>
          <p:cNvPr id="4" name="TextBox 3"/>
          <p:cNvSpPr txBox="1"/>
          <p:nvPr/>
        </p:nvSpPr>
        <p:spPr>
          <a:xfrm>
            <a:off x="2836477" y="4064000"/>
            <a:ext cx="6621363" cy="15696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53565A"/>
                </a:solidFill>
                <a:effectLst/>
                <a:uLnTx/>
                <a:uFillTx/>
                <a:latin typeface="Franklin Gothic Book"/>
                <a:ea typeface="+mn-ea"/>
                <a:cs typeface="+mn-cs"/>
              </a:rPr>
              <a:t>Remember….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3565A"/>
              </a:solidFill>
              <a:effectLst/>
              <a:uLnTx/>
              <a:uFillTx/>
              <a:latin typeface="Franklin Gothic Book"/>
              <a:ea typeface="+mn-ea"/>
              <a:cs typeface="+mn-cs"/>
            </a:endParaRPr>
          </a:p>
          <a:p>
            <a:pPr marL="51435"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3565A"/>
                </a:solidFill>
                <a:effectLst/>
                <a:uLnTx/>
                <a:uFillTx/>
                <a:latin typeface="Franklin Gothic Book"/>
                <a:ea typeface="+mn-ea"/>
                <a:cs typeface="+mn-cs"/>
              </a:rPr>
              <a:t>https://</a:t>
            </a:r>
            <a:r>
              <a:rPr kumimoji="0" lang="en-US" sz="2400" b="0" i="0" u="none" strike="noStrike" kern="1200" cap="none" spc="0" normalizeH="0" baseline="0" noProof="0" dirty="0" smtClean="0">
                <a:ln>
                  <a:noFill/>
                </a:ln>
                <a:solidFill>
                  <a:srgbClr val="53565A"/>
                </a:solidFill>
                <a:effectLst/>
                <a:uLnTx/>
                <a:uFillTx/>
                <a:latin typeface="Franklin Gothic Book"/>
                <a:ea typeface="+mn-ea"/>
                <a:cs typeface="+mn-cs"/>
              </a:rPr>
              <a:t>github.com/JasonBock/ReactiveSignalR</a:t>
            </a:r>
            <a:endParaRPr kumimoji="0" lang="en-US" sz="2800" b="0" i="0" u="none" strike="noStrike" kern="1200" cap="none" spc="0" normalizeH="0" baseline="0" noProof="0" dirty="0">
              <a:ln>
                <a:noFill/>
              </a:ln>
              <a:solidFill>
                <a:srgbClr val="53565A"/>
              </a:solidFill>
              <a:effectLst/>
              <a:uLnTx/>
              <a:uFillTx/>
              <a:latin typeface="Franklin Gothic Book"/>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3565A"/>
              </a:solidFill>
              <a:effectLst/>
              <a:uLnTx/>
              <a:uFillTx/>
              <a:latin typeface="Franklin Gothic Book"/>
              <a:ea typeface="+mn-ea"/>
              <a:cs typeface="+mn-cs"/>
            </a:endParaRPr>
          </a:p>
        </p:txBody>
      </p:sp>
    </p:spTree>
    <p:extLst>
      <p:ext uri="{BB962C8B-B14F-4D97-AF65-F5344CB8AC3E}">
        <p14:creationId xmlns:p14="http://schemas.microsoft.com/office/powerpoint/2010/main" val="41177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5" name="TextBox 4"/>
          <p:cNvSpPr txBox="1"/>
          <p:nvPr/>
        </p:nvSpPr>
        <p:spPr>
          <a:xfrm>
            <a:off x="3459669" y="2037511"/>
            <a:ext cx="5278946"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dirty="0" smtClean="0">
                <a:ln>
                  <a:noFill/>
                </a:ln>
                <a:solidFill>
                  <a:srgbClr val="53565A"/>
                </a:solidFill>
                <a:effectLst/>
                <a:uLnTx/>
                <a:uFillTx/>
                <a:latin typeface="Franklin Gothic Book"/>
                <a:ea typeface="+mn-ea"/>
                <a:cs typeface="+mn-cs"/>
              </a:rPr>
              <a:t>???</a:t>
            </a:r>
            <a:endParaRPr kumimoji="0" lang="en-US" sz="16600" b="0" i="0" u="none" strike="noStrike" kern="1200" cap="none" spc="0" normalizeH="0" baseline="0" noProof="0" dirty="0">
              <a:ln>
                <a:noFill/>
              </a:ln>
              <a:solidFill>
                <a:srgbClr val="53565A"/>
              </a:solidFill>
              <a:effectLst/>
              <a:uLnTx/>
              <a:uFillTx/>
              <a:latin typeface="Franklin Gothic Book"/>
              <a:ea typeface="+mn-ea"/>
              <a:cs typeface="+mn-cs"/>
            </a:endParaRPr>
          </a:p>
        </p:txBody>
      </p:sp>
    </p:spTree>
    <p:extLst>
      <p:ext uri="{BB962C8B-B14F-4D97-AF65-F5344CB8AC3E}">
        <p14:creationId xmlns:p14="http://schemas.microsoft.com/office/powerpoint/2010/main" val="3930972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pic>
        <p:nvPicPr>
          <p:cNvPr id="4" name="Picture 3"/>
          <p:cNvPicPr>
            <a:picLocks noChangeAspect="1"/>
          </p:cNvPicPr>
          <p:nvPr/>
        </p:nvPicPr>
        <p:blipFill>
          <a:blip r:embed="rId3"/>
          <a:stretch>
            <a:fillRect/>
          </a:stretch>
        </p:blipFill>
        <p:spPr>
          <a:xfrm>
            <a:off x="1943662" y="1274641"/>
            <a:ext cx="8310960" cy="4493113"/>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http://wallpapercave.com/wp/3nvhFN9.jpg</a:t>
            </a:r>
          </a:p>
        </p:txBody>
      </p:sp>
    </p:spTree>
    <p:extLst>
      <p:ext uri="{BB962C8B-B14F-4D97-AF65-F5344CB8AC3E}">
        <p14:creationId xmlns:p14="http://schemas.microsoft.com/office/powerpoint/2010/main" val="452440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http://www.redorbit.com/media/uploads/2013/03/ChemicalReactions_031513-617x416.jpg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http://icyroadsafety.com/parts/blackice1.jpg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http://i5.asn.im/couple-arguing-_ucgr.jpg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51" y="1685907"/>
            <a:ext cx="4583904" cy="30906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007" y="1063513"/>
            <a:ext cx="3934812" cy="22126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415" y="3476622"/>
            <a:ext cx="3896667" cy="2599779"/>
          </a:xfrm>
          <a:prstGeom prst="rect">
            <a:avLst/>
          </a:prstGeom>
        </p:spPr>
      </p:pic>
    </p:spTree>
    <p:extLst>
      <p:ext uri="{BB962C8B-B14F-4D97-AF65-F5344CB8AC3E}">
        <p14:creationId xmlns:p14="http://schemas.microsoft.com/office/powerpoint/2010/main" val="1062324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65A"/>
                </a:solidFill>
                <a:effectLst/>
                <a:uLnTx/>
                <a:uFillTx/>
                <a:latin typeface="Franklin Gothic Medium Cond"/>
                <a:ea typeface="+mn-ea"/>
                <a:cs typeface="Calibri" pitchFamily="34" charset="0"/>
              </a:rPr>
              <a:t>http://www.reactivemanifesto.org/</a:t>
            </a:r>
          </a:p>
        </p:txBody>
      </p:sp>
      <p:sp>
        <p:nvSpPr>
          <p:cNvPr id="9" name="Rounded Rectangle 8"/>
          <p:cNvSpPr/>
          <p:nvPr/>
        </p:nvSpPr>
        <p:spPr>
          <a:xfrm>
            <a:off x="2838659" y="3193118"/>
            <a:ext cx="2209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Elastic</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0" name="Rounded Rectangle 9"/>
          <p:cNvSpPr/>
          <p:nvPr/>
        </p:nvSpPr>
        <p:spPr>
          <a:xfrm>
            <a:off x="7029659" y="3193118"/>
            <a:ext cx="2209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Resilient</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1" name="Rounded Rectangle 10"/>
          <p:cNvSpPr/>
          <p:nvPr/>
        </p:nvSpPr>
        <p:spPr>
          <a:xfrm>
            <a:off x="4934159" y="2050118"/>
            <a:ext cx="2209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Responsive</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2" name="Rounded Rectangle 11"/>
          <p:cNvSpPr/>
          <p:nvPr/>
        </p:nvSpPr>
        <p:spPr>
          <a:xfrm>
            <a:off x="4934159" y="4336118"/>
            <a:ext cx="2209800" cy="685800"/>
          </a:xfrm>
          <a:prstGeom prst="roundRect">
            <a:avLst/>
          </a:prstGeom>
          <a:solidFill>
            <a:schemeClr val="accent1"/>
          </a:solid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Franklin Gothic Book"/>
                <a:ea typeface="+mn-ea"/>
                <a:cs typeface="+mn-cs"/>
              </a:rPr>
              <a:t>Message Driven</a:t>
            </a: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cxnSp>
        <p:nvCxnSpPr>
          <p:cNvPr id="13" name="Straight Arrow Connector 12"/>
          <p:cNvCxnSpPr>
            <a:stCxn id="12" idx="0"/>
            <a:endCxn id="11" idx="2"/>
          </p:cNvCxnSpPr>
          <p:nvPr/>
        </p:nvCxnSpPr>
        <p:spPr>
          <a:xfrm flipV="1">
            <a:off x="6039059" y="2735918"/>
            <a:ext cx="0" cy="160020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1"/>
            <a:endCxn id="9" idx="3"/>
          </p:cNvCxnSpPr>
          <p:nvPr/>
        </p:nvCxnSpPr>
        <p:spPr>
          <a:xfrm flipH="1">
            <a:off x="5048459" y="3536018"/>
            <a:ext cx="19812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9" idx="0"/>
            <a:endCxn id="11" idx="1"/>
          </p:cNvCxnSpPr>
          <p:nvPr/>
        </p:nvCxnSpPr>
        <p:spPr>
          <a:xfrm rot="5400000" flipH="1" flipV="1">
            <a:off x="4038809" y="2297768"/>
            <a:ext cx="800100" cy="990600"/>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0" idx="0"/>
            <a:endCxn id="11" idx="3"/>
          </p:cNvCxnSpPr>
          <p:nvPr/>
        </p:nvCxnSpPr>
        <p:spPr>
          <a:xfrm rot="16200000" flipV="1">
            <a:off x="7239209" y="2297768"/>
            <a:ext cx="800100" cy="990600"/>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2" idx="1"/>
            <a:endCxn id="9" idx="2"/>
          </p:cNvCxnSpPr>
          <p:nvPr/>
        </p:nvCxnSpPr>
        <p:spPr>
          <a:xfrm rot="10800000">
            <a:off x="3943559" y="3878918"/>
            <a:ext cx="990600" cy="800100"/>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12" idx="3"/>
            <a:endCxn id="10" idx="2"/>
          </p:cNvCxnSpPr>
          <p:nvPr/>
        </p:nvCxnSpPr>
        <p:spPr>
          <a:xfrm flipV="1">
            <a:off x="7143959" y="3878918"/>
            <a:ext cx="990600" cy="800100"/>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6832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Reactive	</a:t>
            </a:r>
            <a:endParaRPr lang="en-US" dirty="0"/>
          </a:p>
        </p:txBody>
      </p:sp>
      <p:sp>
        <p:nvSpPr>
          <p:cNvPr id="19" name="Rounded Rectangle 18"/>
          <p:cNvSpPr/>
          <p:nvPr/>
        </p:nvSpPr>
        <p:spPr>
          <a:xfrm>
            <a:off x="3220697" y="3071255"/>
            <a:ext cx="144016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Client</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ounded Rectangle 19"/>
          <p:cNvSpPr/>
          <p:nvPr/>
        </p:nvSpPr>
        <p:spPr>
          <a:xfrm>
            <a:off x="7397161" y="3086380"/>
            <a:ext cx="1440160" cy="914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Server</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ight Arrow 20"/>
          <p:cNvSpPr/>
          <p:nvPr/>
        </p:nvSpPr>
        <p:spPr>
          <a:xfrm>
            <a:off x="5020897" y="3287279"/>
            <a:ext cx="2016224"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a:ea typeface="+mn-ea"/>
                <a:cs typeface="+mn-cs"/>
              </a:rPr>
              <a:t>Invokes</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0484182"/>
      </p:ext>
    </p:extLst>
  </p:cSld>
  <p:clrMapOvr>
    <a:masterClrMapping/>
  </p:clrMapOvr>
  <p:timing>
    <p:tnLst>
      <p:par>
        <p:cTn id="1" dur="indefinite" restart="never" nodeType="tmRoot"/>
      </p:par>
    </p:tnLst>
  </p:timing>
</p:sld>
</file>

<file path=ppt/theme/theme1.xml><?xml version="1.0" encoding="utf-8"?>
<a:theme xmlns:a="http://schemas.openxmlformats.org/drawingml/2006/main" name="MGNC_PPT_FINAL">
  <a:themeElements>
    <a:clrScheme name="MAGENIC_COLORS">
      <a:dk1>
        <a:srgbClr val="56565A"/>
      </a:dk1>
      <a:lt1>
        <a:sysClr val="window" lastClr="FFFFFF"/>
      </a:lt1>
      <a:dk2>
        <a:srgbClr val="7DC242"/>
      </a:dk2>
      <a:lt2>
        <a:srgbClr val="FFC32C"/>
      </a:lt2>
      <a:accent1>
        <a:srgbClr val="7DC242"/>
      </a:accent1>
      <a:accent2>
        <a:srgbClr val="30AEE4"/>
      </a:accent2>
      <a:accent3>
        <a:srgbClr val="F37121"/>
      </a:accent3>
      <a:accent4>
        <a:srgbClr val="E81C75"/>
      </a:accent4>
      <a:accent5>
        <a:srgbClr val="78787A"/>
      </a:accent5>
      <a:accent6>
        <a:srgbClr val="999899"/>
      </a:accent6>
      <a:hlink>
        <a:srgbClr val="F37121"/>
      </a:hlink>
      <a:folHlink>
        <a:srgbClr val="78787A"/>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Engagement Review.potx" id="{AC55581D-C1EC-496E-9755-164171A2FCA4}" vid="{0A464E3D-DAEE-42FE-B6A1-CED0297B7E57}"/>
    </a:ext>
  </a:extLst>
</a:theme>
</file>

<file path=ppt/theme/theme2.xml><?xml version="1.0" encoding="utf-8"?>
<a:theme xmlns:a="http://schemas.openxmlformats.org/drawingml/2006/main" name="1_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F920D33F0E424FA307FF4BFD69C6B7" ma:contentTypeVersion="4" ma:contentTypeDescription="Create a new document." ma:contentTypeScope="" ma:versionID="c4aa33fb6a064822f145d15c2a6cdeed">
  <xsd:schema xmlns:xsd="http://www.w3.org/2001/XMLSchema" xmlns:xs="http://www.w3.org/2001/XMLSchema" xmlns:p="http://schemas.microsoft.com/office/2006/metadata/properties" xmlns:ns2="3e9b83a5-fbed-4917-ba15-1f94ccaa0af2" xmlns:ns3="c10a372e-a26c-4049-b542-2b19964cc85e" targetNamespace="http://schemas.microsoft.com/office/2006/metadata/properties" ma:root="true" ma:fieldsID="924e4f65aec7ad841bfd623a2cc91284" ns2:_="" ns3:_="">
    <xsd:import namespace="3e9b83a5-fbed-4917-ba15-1f94ccaa0af2"/>
    <xsd:import namespace="c10a372e-a26c-4049-b542-2b19964cc8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9b83a5-fbed-4917-ba15-1f94ccaa0af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0a372e-a26c-4049-b542-2b19964cc85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59619B-284C-4393-8E48-981ECE13AD05}">
  <ds:schemaRefs>
    <ds:schemaRef ds:uri="http://schemas.microsoft.com/sharepoint/v3/contenttype/forms"/>
  </ds:schemaRefs>
</ds:datastoreItem>
</file>

<file path=customXml/itemProps2.xml><?xml version="1.0" encoding="utf-8"?>
<ds:datastoreItem xmlns:ds="http://schemas.openxmlformats.org/officeDocument/2006/customXml" ds:itemID="{C0421B2E-2B2B-49CE-B8CB-8B8E1D460B51}"/>
</file>

<file path=customXml/itemProps3.xml><?xml version="1.0" encoding="utf-8"?>
<ds:datastoreItem xmlns:ds="http://schemas.openxmlformats.org/officeDocument/2006/customXml" ds:itemID="{57723AE6-8C00-4140-96F1-87C6F21B5D13}">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3e9b83a5-fbed-4917-ba15-1f94ccaa0af2"/>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1561</Words>
  <Application>Microsoft Office PowerPoint</Application>
  <PresentationFormat>Widescreen</PresentationFormat>
  <Paragraphs>295</Paragraphs>
  <Slides>37</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ＭＳ Ｐゴシック</vt:lpstr>
      <vt:lpstr>Arial</vt:lpstr>
      <vt:lpstr>Arial Black</vt:lpstr>
      <vt:lpstr>Calibri</vt:lpstr>
      <vt:lpstr>Consolas</vt:lpstr>
      <vt:lpstr>Cordia New</vt:lpstr>
      <vt:lpstr>Dotum</vt:lpstr>
      <vt:lpstr>Franklin Gothic Book</vt:lpstr>
      <vt:lpstr>Franklin Gothic Medium Cond</vt:lpstr>
      <vt:lpstr>Wingdings</vt:lpstr>
      <vt:lpstr>MGNC_PPT_FINAL</vt:lpstr>
      <vt:lpstr>1_MGNC_PPT_FINAL</vt:lpstr>
      <vt:lpstr>Code Mastery: Creating Reactive Applications With SignalR Jason Bock Practice Lead</vt:lpstr>
      <vt:lpstr>Personal Info</vt:lpstr>
      <vt:lpstr>Downloads</vt:lpstr>
      <vt:lpstr>Overview </vt:lpstr>
      <vt:lpstr>Reactive </vt:lpstr>
      <vt:lpstr>Reactive </vt:lpstr>
      <vt:lpstr>Reactive </vt:lpstr>
      <vt:lpstr>Reactive </vt:lpstr>
      <vt:lpstr>Reactive </vt:lpstr>
      <vt:lpstr>Reactive </vt:lpstr>
      <vt:lpstr>Reactive </vt:lpstr>
      <vt:lpstr>Reactive </vt:lpstr>
      <vt:lpstr>Reactive </vt:lpstr>
      <vt:lpstr>Reactive </vt:lpstr>
      <vt:lpstr>Reactive </vt:lpstr>
      <vt:lpstr>Reactive </vt:lpstr>
      <vt:lpstr>Reactive </vt:lpstr>
      <vt:lpstr>Reactive</vt:lpstr>
      <vt:lpstr>Reactive </vt:lpstr>
      <vt:lpstr>Reactive </vt:lpstr>
      <vt:lpstr>Reactive </vt:lpstr>
      <vt:lpstr>Reactive </vt:lpstr>
      <vt:lpstr>Reactive </vt:lpstr>
      <vt:lpstr>Demo: Using Rx for Key Logging</vt:lpstr>
      <vt:lpstr>SignalR </vt:lpstr>
      <vt:lpstr>SignalR </vt:lpstr>
      <vt:lpstr>SignalR </vt:lpstr>
      <vt:lpstr>SignalR </vt:lpstr>
      <vt:lpstr>SignalR </vt:lpstr>
      <vt:lpstr>SignalR </vt:lpstr>
      <vt:lpstr>SignalR </vt:lpstr>
      <vt:lpstr>SignalR </vt:lpstr>
      <vt:lpstr>Demo: Broadcasting Keys With SignalR</vt:lpstr>
      <vt:lpstr>SignalR </vt:lpstr>
      <vt:lpstr>SignalR</vt:lpstr>
      <vt:lpstr>Conclusion</vt:lpstr>
      <vt:lpstr>Code Mastery: Creating Reactive Applications With SignalR Jason Bock Practice Lead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Mastery: Your Preso Title Your Name</dc:title>
  <cp:lastModifiedBy>JASON BOCK</cp:lastModifiedBy>
  <cp:revision>3</cp:revision>
  <dcterms:modified xsi:type="dcterms:W3CDTF">2017-06-27T18:42:03Z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0x0101005CF920D33F0E424FA307FF4BFD69C6B7</vt:lpwstr>
  </property>
</Properties>
</file>